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drawings/drawing19.xml" ContentType="application/vnd.openxmlformats-officedocument.drawingml.chartshape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drawings/drawing17.xml" ContentType="application/vnd.openxmlformats-officedocument.drawingml.chartshape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rawings/drawing15.xml" ContentType="application/vnd.openxmlformats-officedocument.drawingml.chartshapes+xml"/>
  <Override PartName="/ppt/charts/chart7.xml" ContentType="application/vnd.openxmlformats-officedocument.drawingml.chart+xml"/>
  <Override PartName="/ppt/drawings/drawing9.xml" ContentType="application/vnd.openxmlformats-officedocument.drawingml.chartshapes+xml"/>
  <Override PartName="/ppt/drawings/drawing13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drawings/drawing8.xml" ContentType="application/vnd.openxmlformats-officedocument.drawingml.chartshapes+xml"/>
  <Override PartName="/ppt/drawings/drawing11.xml" ContentType="application/vnd.openxmlformats-officedocument.drawingml.chartshapes+xml"/>
  <Override PartName="/ppt/drawings/drawing12.xml" ContentType="application/vnd.openxmlformats-officedocument.drawingml.chartshap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drawings/drawing18.xml" ContentType="application/vnd.openxmlformats-officedocument.drawingml.chartshape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rawings/drawing16.xml" ContentType="application/vnd.openxmlformats-officedocument.drawingml.chartshape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rawings/drawing14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81" r:id="rId8"/>
    <p:sldId id="283" r:id="rId9"/>
    <p:sldId id="284" r:id="rId10"/>
    <p:sldId id="265" r:id="rId11"/>
    <p:sldId id="285" r:id="rId12"/>
    <p:sldId id="267" r:id="rId13"/>
    <p:sldId id="269" r:id="rId14"/>
    <p:sldId id="270" r:id="rId15"/>
    <p:sldId id="271" r:id="rId16"/>
    <p:sldId id="272" r:id="rId17"/>
    <p:sldId id="273" r:id="rId18"/>
    <p:sldId id="279" r:id="rId19"/>
    <p:sldId id="275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Black\Desktop\Work%20for%20train\Copy%20of%20Bercow%20Parent%20and%20Carers%20Survey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RBlack\Desktop\Work%20for%20train\Copy%20of%20Bercow%20Parent%20and%20Carers%20Surve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RBlack\Desktop\Work%20for%20train\Copy%20of%20Bercow%20Parent%20and%20Carers%20Surve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RBlack\Desktop\Work%20for%20train\Copy%20of%20Bercow%20Parent%20and%20Carers%20Surve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RBlack\Documents\Bercow\Copy%20of%20Bercow%20Parent%20and%20Carers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2709440490997445"/>
          <c:y val="0.13695632179302494"/>
          <c:w val="0.56908998175051551"/>
          <c:h val="0.85249225495892078"/>
        </c:manualLayout>
      </c:layout>
      <c:pieChart>
        <c:varyColors val="1"/>
        <c:ser>
          <c:idx val="0"/>
          <c:order val="0"/>
          <c:dLbls>
            <c:dLbl>
              <c:idx val="5"/>
              <c:layout>
                <c:manualLayout>
                  <c:x val="2.0956511272491183E-2"/>
                  <c:y val="-3.1721154187705533E-2"/>
                </c:manualLayout>
              </c:layout>
              <c:spPr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Sheet!$D$639:$D$644</c:f>
              <c:strCache>
                <c:ptCount val="6"/>
                <c:pt idx="0">
                  <c:v>0-4 years</c:v>
                </c:pt>
                <c:pt idx="1">
                  <c:v>5-10 years</c:v>
                </c:pt>
                <c:pt idx="2">
                  <c:v>11-15 years</c:v>
                </c:pt>
                <c:pt idx="3">
                  <c:v>16-18 years</c:v>
                </c:pt>
                <c:pt idx="4">
                  <c:v>19-21 years</c:v>
                </c:pt>
                <c:pt idx="5">
                  <c:v>22-25 years</c:v>
                </c:pt>
              </c:strCache>
            </c:strRef>
          </c:cat>
          <c:val>
            <c:numRef>
              <c:f>Sheet!$E$639:$E$644</c:f>
              <c:numCache>
                <c:formatCode>General</c:formatCode>
                <c:ptCount val="6"/>
                <c:pt idx="0">
                  <c:v>135</c:v>
                </c:pt>
                <c:pt idx="1">
                  <c:v>227</c:v>
                </c:pt>
                <c:pt idx="2">
                  <c:v>133</c:v>
                </c:pt>
                <c:pt idx="3">
                  <c:v>64</c:v>
                </c:pt>
                <c:pt idx="4">
                  <c:v>25</c:v>
                </c:pt>
                <c:pt idx="5">
                  <c:v>12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996399951853464"/>
          <c:y val="0.32504562334603987"/>
          <c:w val="0.25202510307128728"/>
          <c:h val="0.5696475437155436"/>
        </c:manualLayout>
      </c:layout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9659770409726024"/>
          <c:y val="0.14852143482064797"/>
          <c:w val="0.47775558686625685"/>
          <c:h val="0.8514785394215457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Sheet!$AJ$639:$AJ$641</c:f>
              <c:strCache>
                <c:ptCount val="3"/>
                <c:pt idx="0">
                  <c:v>Easy to find</c:v>
                </c:pt>
                <c:pt idx="1">
                  <c:v>Not easily available</c:v>
                </c:pt>
                <c:pt idx="2">
                  <c:v>Not available at all</c:v>
                </c:pt>
              </c:strCache>
            </c:strRef>
          </c:cat>
          <c:val>
            <c:numRef>
              <c:f>Sheet!$AK$639:$AK$641</c:f>
              <c:numCache>
                <c:formatCode>General</c:formatCode>
                <c:ptCount val="3"/>
                <c:pt idx="0">
                  <c:v>111</c:v>
                </c:pt>
                <c:pt idx="1">
                  <c:v>275</c:v>
                </c:pt>
                <c:pt idx="2">
                  <c:v>99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1682530981095721"/>
          <c:y val="0.14852143482064808"/>
          <c:w val="0.46861822651915347"/>
          <c:h val="0.796147094516411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Sheet!$AL$639:$AL$642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Sheet!$AM$639:$AM$642</c:f>
              <c:numCache>
                <c:formatCode>General</c:formatCode>
                <c:ptCount val="4"/>
                <c:pt idx="0">
                  <c:v>52</c:v>
                </c:pt>
                <c:pt idx="1">
                  <c:v>107</c:v>
                </c:pt>
                <c:pt idx="2">
                  <c:v>127</c:v>
                </c:pt>
                <c:pt idx="3">
                  <c:v>181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2354407711312496"/>
          <c:y val="0.15328036743712808"/>
          <c:w val="0.46861822651915347"/>
          <c:h val="0.796147094516411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Sheet!$AN$639:$AN$642</c:f>
              <c:strCache>
                <c:ptCount val="4"/>
                <c:pt idx="0">
                  <c:v>Very Easy</c:v>
                </c:pt>
                <c:pt idx="1">
                  <c:v>Quite Easy</c:v>
                </c:pt>
                <c:pt idx="2">
                  <c:v>Quite Difficult </c:v>
                </c:pt>
                <c:pt idx="3">
                  <c:v>Very Difficult</c:v>
                </c:pt>
              </c:strCache>
            </c:strRef>
          </c:cat>
          <c:val>
            <c:numRef>
              <c:f>Sheet!$AO$639:$AO$642</c:f>
              <c:numCache>
                <c:formatCode>General</c:formatCode>
                <c:ptCount val="4"/>
                <c:pt idx="0">
                  <c:v>29</c:v>
                </c:pt>
                <c:pt idx="1">
                  <c:v>101</c:v>
                </c:pt>
                <c:pt idx="2">
                  <c:v>135</c:v>
                </c:pt>
                <c:pt idx="3">
                  <c:v>221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txPr>
        <a:bodyPr/>
        <a:lstStyle/>
        <a:p>
          <a:pPr rtl="0">
            <a:defRPr sz="12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4108384092588738"/>
          <c:y val="0.15748932792778222"/>
          <c:w val="0.46861822651915347"/>
          <c:h val="0.796147094516411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Sheet!$AP$639:$AP$642</c:f>
              <c:strCache>
                <c:ptCount val="4"/>
                <c:pt idx="0">
                  <c:v>Less than 6 weeks</c:v>
                </c:pt>
                <c:pt idx="1">
                  <c:v>More than 6 weeks but less than 6 months</c:v>
                </c:pt>
                <c:pt idx="2">
                  <c:v>Between 6 months and 1 year</c:v>
                </c:pt>
                <c:pt idx="3">
                  <c:v>Over 1 year</c:v>
                </c:pt>
              </c:strCache>
            </c:strRef>
          </c:cat>
          <c:val>
            <c:numRef>
              <c:f>Sheet!$AQ$639:$AQ$642</c:f>
              <c:numCache>
                <c:formatCode>General</c:formatCode>
                <c:ptCount val="4"/>
                <c:pt idx="0">
                  <c:v>55</c:v>
                </c:pt>
                <c:pt idx="1">
                  <c:v>147</c:v>
                </c:pt>
                <c:pt idx="2">
                  <c:v>94</c:v>
                </c:pt>
                <c:pt idx="3">
                  <c:v>149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822708104896555"/>
          <c:y val="0.38591051088485562"/>
          <c:w val="0.33177291895103478"/>
          <c:h val="0.47635196842535388"/>
        </c:manualLayout>
      </c:layout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8933924609779679"/>
          <c:y val="0.14948999291517712"/>
          <c:w val="0.51181076556603067"/>
          <c:h val="0.7537320534512558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Sheet!$AR$639:$AR$641</c:f>
              <c:strCache>
                <c:ptCount val="3"/>
                <c:pt idx="0">
                  <c:v>Early Enough</c:v>
                </c:pt>
                <c:pt idx="1">
                  <c:v>A bit too late</c:v>
                </c:pt>
                <c:pt idx="2">
                  <c:v>Much too late</c:v>
                </c:pt>
              </c:strCache>
            </c:strRef>
          </c:cat>
          <c:val>
            <c:numRef>
              <c:f>Sheet!$AS$639:$AS$641</c:f>
              <c:numCache>
                <c:formatCode>General</c:formatCode>
                <c:ptCount val="3"/>
                <c:pt idx="0">
                  <c:v>275</c:v>
                </c:pt>
                <c:pt idx="1">
                  <c:v>92</c:v>
                </c:pt>
                <c:pt idx="2">
                  <c:v>105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8963779156813271"/>
          <c:y val="0.16297802065708547"/>
          <c:w val="0.49885290523275211"/>
          <c:h val="0.77028757425645511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Sheet!$BG$608:$BG$611</c:f>
              <c:strCache>
                <c:ptCount val="4"/>
                <c:pt idx="0">
                  <c:v>Very Easy</c:v>
                </c:pt>
                <c:pt idx="1">
                  <c:v>Quite Easy</c:v>
                </c:pt>
                <c:pt idx="2">
                  <c:v>Quite Difficult</c:v>
                </c:pt>
                <c:pt idx="3">
                  <c:v>Very Difficult</c:v>
                </c:pt>
              </c:strCache>
            </c:strRef>
          </c:cat>
          <c:val>
            <c:numRef>
              <c:f>Sheet!$BH$608:$BH$611</c:f>
              <c:numCache>
                <c:formatCode>General</c:formatCode>
                <c:ptCount val="4"/>
                <c:pt idx="0">
                  <c:v>110</c:v>
                </c:pt>
                <c:pt idx="1">
                  <c:v>182</c:v>
                </c:pt>
                <c:pt idx="2">
                  <c:v>94</c:v>
                </c:pt>
                <c:pt idx="3">
                  <c:v>83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374047917979622"/>
          <c:y val="0.17696801609856971"/>
          <c:w val="0.46861822651915347"/>
          <c:h val="0.796147094516411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Sheet!$AU$639:$AU$641</c:f>
              <c:strCache>
                <c:ptCount val="3"/>
                <c:pt idx="0">
                  <c:v>Very well</c:v>
                </c:pt>
                <c:pt idx="1">
                  <c:v>Quite well</c:v>
                </c:pt>
                <c:pt idx="2">
                  <c:v>Not well at all</c:v>
                </c:pt>
              </c:strCache>
            </c:strRef>
          </c:cat>
          <c:val>
            <c:numRef>
              <c:f>Sheet!$AV$639:$AV$641</c:f>
              <c:numCache>
                <c:formatCode>General</c:formatCode>
                <c:ptCount val="3"/>
                <c:pt idx="0">
                  <c:v>47</c:v>
                </c:pt>
                <c:pt idx="1">
                  <c:v>146</c:v>
                </c:pt>
                <c:pt idx="2">
                  <c:v>283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1300841856573743"/>
          <c:y val="0.14852130627461138"/>
          <c:w val="0.46861822651915347"/>
          <c:h val="0.7961470945164116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Sheet!$BA$641:$BA$644</c:f>
              <c:strCache>
                <c:ptCount val="4"/>
                <c:pt idx="0">
                  <c:v>Support for Early years</c:v>
                </c:pt>
                <c:pt idx="1">
                  <c:v>Support for 5-11 yr olds</c:v>
                </c:pt>
                <c:pt idx="2">
                  <c:v>Support for 11-16 yr olds </c:v>
                </c:pt>
                <c:pt idx="3">
                  <c:v>Support for 16-25 yr olds</c:v>
                </c:pt>
              </c:strCache>
            </c:strRef>
          </c:cat>
          <c:val>
            <c:numRef>
              <c:f>Sheet!$BB$641:$BB$644</c:f>
              <c:numCache>
                <c:formatCode>General</c:formatCode>
                <c:ptCount val="4"/>
                <c:pt idx="0">
                  <c:v>168</c:v>
                </c:pt>
                <c:pt idx="1">
                  <c:v>65</c:v>
                </c:pt>
                <c:pt idx="2">
                  <c:v>13</c:v>
                </c:pt>
                <c:pt idx="3">
                  <c:v>9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43927318733297"/>
          <c:y val="0.23977068391577888"/>
          <c:w val="0.29912761960689188"/>
          <c:h val="0.50192056849650468"/>
        </c:manualLayout>
      </c:layout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9128166314853887"/>
          <c:y val="0.11912657852831199"/>
          <c:w val="0.52329268970114273"/>
          <c:h val="0.85147853942154572"/>
        </c:manualLayout>
      </c:layout>
      <c:pieChart>
        <c:varyColors val="1"/>
        <c:ser>
          <c:idx val="0"/>
          <c:order val="0"/>
          <c:dLbls>
            <c:dLbl>
              <c:idx val="3"/>
              <c:layout>
                <c:manualLayout>
                  <c:x val="4.1688979002333072E-2"/>
                  <c:y val="0.1284554031033589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Sheet!$BC$642:$BC$645</c:f>
              <c:strCache>
                <c:ptCount val="4"/>
                <c:pt idx="0">
                  <c:v>Very</c:v>
                </c:pt>
                <c:pt idx="1">
                  <c:v>Quite</c:v>
                </c:pt>
                <c:pt idx="2">
                  <c:v>A bit</c:v>
                </c:pt>
                <c:pt idx="3">
                  <c:v>Not at all</c:v>
                </c:pt>
              </c:strCache>
            </c:strRef>
          </c:cat>
          <c:val>
            <c:numRef>
              <c:f>Sheet!$BD$642:$BD$645</c:f>
              <c:numCache>
                <c:formatCode>General</c:formatCode>
                <c:ptCount val="4"/>
                <c:pt idx="0">
                  <c:v>210</c:v>
                </c:pt>
                <c:pt idx="1">
                  <c:v>165</c:v>
                </c:pt>
                <c:pt idx="2">
                  <c:v>60</c:v>
                </c:pt>
                <c:pt idx="3">
                  <c:v>38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7228767510680634"/>
          <c:y val="0.20126111252730744"/>
          <c:w val="0.51850046964478691"/>
          <c:h val="0.74393545644686843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Sheet!$BD$639:$BD$640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Sheet!$BE$639:$BE$640</c:f>
              <c:numCache>
                <c:formatCode>General</c:formatCode>
                <c:ptCount val="2"/>
                <c:pt idx="0">
                  <c:v>139</c:v>
                </c:pt>
                <c:pt idx="1">
                  <c:v>342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4724550807486065"/>
          <c:y val="0.44295512432590456"/>
          <c:w val="8.7743757988730645E-2"/>
          <c:h val="0.16593781621670478"/>
        </c:manualLayout>
      </c:layout>
      <c:txPr>
        <a:bodyPr/>
        <a:lstStyle/>
        <a:p>
          <a:pPr rtl="0">
            <a:defRPr sz="18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0815931884803324"/>
          <c:y val="0.19478231926871512"/>
          <c:w val="0.52464137971597924"/>
          <c:h val="0.73105766025997165"/>
        </c:manualLayout>
      </c:layout>
      <c:pieChart>
        <c:varyColors val="1"/>
        <c:ser>
          <c:idx val="0"/>
          <c:order val="0"/>
          <c:dLbls>
            <c:dLbl>
              <c:idx val="0"/>
              <c:spPr/>
              <c:txPr>
                <a:bodyPr/>
                <a:lstStyle/>
                <a:p>
                  <a:pPr>
                    <a:defRPr sz="2000"/>
                  </a:pPr>
                  <a:endParaRPr lang="en-US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2000"/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Sheet!$F$639:$F$640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Sheet!$G$639:$G$640</c:f>
              <c:numCache>
                <c:formatCode>0</c:formatCode>
                <c:ptCount val="2"/>
                <c:pt idx="0" formatCode="General">
                  <c:v>381</c:v>
                </c:pt>
                <c:pt idx="1">
                  <c:v>210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3839996644332115"/>
          <c:y val="0.32215432347225587"/>
          <c:w val="9.9545860187796098E-2"/>
          <c:h val="0.50314764661850075"/>
        </c:manualLayout>
      </c:layout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5111628861259774"/>
          <c:y val="0.14461644516729522"/>
          <c:w val="0.56433427767996569"/>
          <c:h val="0.85538355483270467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Sheet!$F$639:$F$641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Don't know</c:v>
                </c:pt>
              </c:strCache>
            </c:strRef>
          </c:cat>
          <c:val>
            <c:numRef>
              <c:f>Sheet!$H$639:$H$641</c:f>
              <c:numCache>
                <c:formatCode>0</c:formatCode>
                <c:ptCount val="3"/>
                <c:pt idx="0" formatCode="General">
                  <c:v>313</c:v>
                </c:pt>
                <c:pt idx="1">
                  <c:v>133</c:v>
                </c:pt>
                <c:pt idx="2" formatCode="General">
                  <c:v>144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470610549198871"/>
          <c:y val="0.32504562334603987"/>
          <c:w val="0.22529396055733206"/>
          <c:h val="0.37882175204576574"/>
        </c:manualLayout>
      </c:layout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8917773025219436"/>
          <c:y val="0.19478231926871512"/>
          <c:w val="0.50793022997444726"/>
          <c:h val="0.80521765502757769"/>
        </c:manualLayout>
      </c:layout>
      <c:pieChart>
        <c:varyColors val="1"/>
        <c:ser>
          <c:idx val="0"/>
          <c:order val="0"/>
          <c:dLbls>
            <c:dLbl>
              <c:idx val="3"/>
              <c:layout>
                <c:manualLayout>
                  <c:x val="4.0973225197200314E-3"/>
                  <c:y val="-1.9829785937763193E-2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Sheet!$H$644:$H$647</c:f>
              <c:strCache>
                <c:ptCount val="4"/>
                <c:pt idx="0">
                  <c:v>A lot</c:v>
                </c:pt>
                <c:pt idx="1">
                  <c:v>A little</c:v>
                </c:pt>
                <c:pt idx="2">
                  <c:v>It changes day to day</c:v>
                </c:pt>
                <c:pt idx="3">
                  <c:v>Not at all</c:v>
                </c:pt>
              </c:strCache>
            </c:strRef>
          </c:cat>
          <c:val>
            <c:numRef>
              <c:f>Sheet!$I$644:$I$647</c:f>
              <c:numCache>
                <c:formatCode>General</c:formatCode>
                <c:ptCount val="4"/>
                <c:pt idx="0">
                  <c:v>459</c:v>
                </c:pt>
                <c:pt idx="1">
                  <c:v>50</c:v>
                </c:pt>
                <c:pt idx="2">
                  <c:v>78</c:v>
                </c:pt>
                <c:pt idx="3">
                  <c:v>6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rtl="0"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 rtl="0"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 rtl="0">
              <a:defRPr sz="1400"/>
            </a:pPr>
            <a:endParaRPr lang="en-US"/>
          </a:p>
        </c:txPr>
      </c:legendEntry>
      <c:legendEntry>
        <c:idx val="3"/>
        <c:txPr>
          <a:bodyPr/>
          <a:lstStyle/>
          <a:p>
            <a:pPr rtl="0"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0.74900761026552742"/>
          <c:y val="0.32504562334603987"/>
          <c:w val="0.20051897011443195"/>
          <c:h val="0.44928542885915895"/>
        </c:manualLayout>
      </c:layout>
      <c:txPr>
        <a:bodyPr/>
        <a:lstStyle/>
        <a:p>
          <a:pPr rtl="0">
            <a:defRPr sz="16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8985112765248321"/>
          <c:y val="0.1629780206570855"/>
          <c:w val="0.52464137971597924"/>
          <c:h val="0.73105766025997165"/>
        </c:manualLayout>
      </c:layout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3.6503701790892109E-3"/>
                  <c:y val="-3.8217975780468847E-3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Sheet!$I$639:$I$643</c:f>
              <c:strCache>
                <c:ptCount val="5"/>
                <c:pt idx="0">
                  <c:v>A professional pointed it out</c:v>
                </c:pt>
                <c:pt idx="1">
                  <c:v>It was obvious</c:v>
                </c:pt>
                <c:pt idx="2">
                  <c:v>I compared my child to others</c:v>
                </c:pt>
                <c:pt idx="3">
                  <c:v>I knew comunication milestones</c:v>
                </c:pt>
                <c:pt idx="4">
                  <c:v>I can't remember</c:v>
                </c:pt>
              </c:strCache>
            </c:strRef>
          </c:cat>
          <c:val>
            <c:numRef>
              <c:f>Sheet!$J$639:$J$643</c:f>
              <c:numCache>
                <c:formatCode>General</c:formatCode>
                <c:ptCount val="5"/>
                <c:pt idx="0">
                  <c:v>68</c:v>
                </c:pt>
                <c:pt idx="1">
                  <c:v>245</c:v>
                </c:pt>
                <c:pt idx="2">
                  <c:v>85</c:v>
                </c:pt>
                <c:pt idx="3">
                  <c:v>158</c:v>
                </c:pt>
                <c:pt idx="4">
                  <c:v>9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422064667567834"/>
          <c:y val="0.32504562334603987"/>
          <c:w val="0.2377685282341219"/>
          <c:h val="0.5002563467447142"/>
        </c:manualLayout>
      </c:layout>
      <c:txPr>
        <a:bodyPr/>
        <a:lstStyle/>
        <a:p>
          <a:pPr rtl="0">
            <a:defRPr sz="12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9.0842621344436797E-2"/>
          <c:y val="0.19478231926871512"/>
          <c:w val="0.52464137971597924"/>
          <c:h val="0.73105766025997165"/>
        </c:manualLayout>
      </c:layout>
      <c:pieChart>
        <c:varyColors val="1"/>
        <c:ser>
          <c:idx val="0"/>
          <c:order val="0"/>
          <c:dLbls>
            <c:dLbl>
              <c:idx val="5"/>
              <c:layout>
                <c:manualLayout>
                  <c:x val="3.5570666440112322E-3"/>
                  <c:y val="-5.5371127917793559E-3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Sheet!$K$639:$K$645</c:f>
              <c:strCache>
                <c:ptCount val="7"/>
                <c:pt idx="0">
                  <c:v>Face to face speech and language therapy</c:v>
                </c:pt>
                <c:pt idx="1">
                  <c:v>Specialist teacher</c:v>
                </c:pt>
                <c:pt idx="2">
                  <c:v>Support from setting/school staff</c:v>
                </c:pt>
                <c:pt idx="3">
                  <c:v>Speech and language therapy advice for school</c:v>
                </c:pt>
                <c:pt idx="4">
                  <c:v>Advice for me in supporting my child’s speech, language and communication</c:v>
                </c:pt>
                <c:pt idx="5">
                  <c:v>Don't know</c:v>
                </c:pt>
                <c:pt idx="6">
                  <c:v>Other</c:v>
                </c:pt>
              </c:strCache>
            </c:strRef>
          </c:cat>
          <c:val>
            <c:numRef>
              <c:f>Sheet!$L$639:$L$645</c:f>
              <c:numCache>
                <c:formatCode>General</c:formatCode>
                <c:ptCount val="7"/>
                <c:pt idx="0">
                  <c:v>275</c:v>
                </c:pt>
                <c:pt idx="1">
                  <c:v>105</c:v>
                </c:pt>
                <c:pt idx="2">
                  <c:v>327</c:v>
                </c:pt>
                <c:pt idx="3">
                  <c:v>247</c:v>
                </c:pt>
                <c:pt idx="4">
                  <c:v>218</c:v>
                </c:pt>
                <c:pt idx="5">
                  <c:v>10</c:v>
                </c:pt>
                <c:pt idx="6">
                  <c:v>159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798274402038148"/>
          <c:y val="0.15735023066653817"/>
          <c:w val="0.31216173470598535"/>
          <c:h val="0.82986453235615065"/>
        </c:manualLayout>
      </c:layout>
      <c:txPr>
        <a:bodyPr/>
        <a:lstStyle/>
        <a:p>
          <a:pPr rtl="0">
            <a:defRPr sz="12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7584803481843323E-2"/>
          <c:y val="0.15568989360200944"/>
          <c:w val="0.53823847968371064"/>
          <c:h val="0.84431010639799053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2.7898728251466842E-3"/>
                  <c:y val="5.3371686559786444E-3"/>
                </c:manualLayout>
              </c:layout>
              <c:showPercent val="1"/>
            </c:dLbl>
            <c:dLbl>
              <c:idx val="6"/>
              <c:layout>
                <c:manualLayout>
                  <c:x val="-6.5189219241546777E-3"/>
                  <c:y val="-9.8580028950084504E-3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Sheet!$M$639:$M$647</c:f>
              <c:strCache>
                <c:ptCount val="9"/>
                <c:pt idx="0">
                  <c:v>Health visitor</c:v>
                </c:pt>
                <c:pt idx="1">
                  <c:v>Early Years Practitioner</c:v>
                </c:pt>
                <c:pt idx="2">
                  <c:v>Advisory or Specialist Teacher</c:v>
                </c:pt>
                <c:pt idx="3">
                  <c:v>Teaching Assistant</c:v>
                </c:pt>
                <c:pt idx="4">
                  <c:v>Class Teacher</c:v>
                </c:pt>
                <c:pt idx="5">
                  <c:v>Speech and Language Therapist</c:v>
                </c:pt>
                <c:pt idx="6">
                  <c:v>Don't Know</c:v>
                </c:pt>
                <c:pt idx="7">
                  <c:v>Haven't received any help</c:v>
                </c:pt>
                <c:pt idx="8">
                  <c:v>Other</c:v>
                </c:pt>
              </c:strCache>
            </c:strRef>
          </c:cat>
          <c:val>
            <c:numRef>
              <c:f>Sheet!$N$639:$N$647</c:f>
              <c:numCache>
                <c:formatCode>General</c:formatCode>
                <c:ptCount val="9"/>
                <c:pt idx="0">
                  <c:v>6</c:v>
                </c:pt>
                <c:pt idx="1">
                  <c:v>48</c:v>
                </c:pt>
                <c:pt idx="2">
                  <c:v>94</c:v>
                </c:pt>
                <c:pt idx="3">
                  <c:v>263</c:v>
                </c:pt>
                <c:pt idx="4">
                  <c:v>165</c:v>
                </c:pt>
                <c:pt idx="5">
                  <c:v>399</c:v>
                </c:pt>
                <c:pt idx="6">
                  <c:v>9</c:v>
                </c:pt>
                <c:pt idx="7">
                  <c:v>45</c:v>
                </c:pt>
                <c:pt idx="8">
                  <c:v>107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7.7584803481843323E-2"/>
          <c:y val="0.15568989360200944"/>
          <c:w val="0.53823847968371064"/>
          <c:h val="0.84431010639799053"/>
        </c:manualLayout>
      </c:layout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1.4930159275232048E-3"/>
                  <c:y val="-9.5418760250351869E-3"/>
                </c:manualLayout>
              </c:layout>
              <c:showPercent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Sheet!$O$639:$O$646</c:f>
              <c:strCache>
                <c:ptCount val="8"/>
                <c:pt idx="0">
                  <c:v>Local Clinic</c:v>
                </c:pt>
                <c:pt idx="1">
                  <c:v>Specialist Clinic</c:v>
                </c:pt>
                <c:pt idx="2">
                  <c:v>Early Years Setting</c:v>
                </c:pt>
                <c:pt idx="3">
                  <c:v>Mainstream School/College</c:v>
                </c:pt>
                <c:pt idx="4">
                  <c:v>Special school/college</c:v>
                </c:pt>
                <c:pt idx="5">
                  <c:v>Resource Base</c:v>
                </c:pt>
                <c:pt idx="6">
                  <c:v>Home</c:v>
                </c:pt>
                <c:pt idx="7">
                  <c:v>Other</c:v>
                </c:pt>
              </c:strCache>
            </c:strRef>
          </c:cat>
          <c:val>
            <c:numRef>
              <c:f>Sheet!$P$639:$P$646</c:f>
              <c:numCache>
                <c:formatCode>General</c:formatCode>
                <c:ptCount val="8"/>
                <c:pt idx="0">
                  <c:v>66</c:v>
                </c:pt>
                <c:pt idx="1">
                  <c:v>16</c:v>
                </c:pt>
                <c:pt idx="2">
                  <c:v>50</c:v>
                </c:pt>
                <c:pt idx="3">
                  <c:v>155</c:v>
                </c:pt>
                <c:pt idx="4">
                  <c:v>113</c:v>
                </c:pt>
                <c:pt idx="5">
                  <c:v>25</c:v>
                </c:pt>
                <c:pt idx="6">
                  <c:v>64</c:v>
                </c:pt>
                <c:pt idx="7">
                  <c:v>81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1849108035615091"/>
          <c:y val="0.14596526311891275"/>
          <c:w val="0.50053261277847449"/>
          <c:h val="0.7616800629237654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Sheet!$AH$639:$AH$642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Sheet!$AI$639:$AI$642</c:f>
              <c:numCache>
                <c:formatCode>General</c:formatCode>
                <c:ptCount val="4"/>
                <c:pt idx="0">
                  <c:v>62</c:v>
                </c:pt>
                <c:pt idx="1">
                  <c:v>87</c:v>
                </c:pt>
                <c:pt idx="2">
                  <c:v>85</c:v>
                </c:pt>
                <c:pt idx="3">
                  <c:v>256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100" y="66675"/>
          <a:ext cx="5238750" cy="476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 smtClean="0"/>
            <a:t>How</a:t>
          </a:r>
          <a:r>
            <a:rPr lang="en-GB" sz="1600" baseline="0" dirty="0" smtClean="0"/>
            <a:t> </a:t>
          </a:r>
          <a:r>
            <a:rPr lang="en-GB" sz="1600" baseline="0" dirty="0"/>
            <a:t>old is your child?</a:t>
          </a:r>
          <a:endParaRPr lang="en-GB" sz="16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The information I needed to find out about support for my child’s SLCN was: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The quality of the information was: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How easy was it to get help for your child with their SLCN?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Did your child have to wait to get the support that they needed for their SLCN? If so was the wait: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Do you think your child had their SLCN noticed: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How easy was it for you to get your child to any appointments they had about their SLCN?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How well do you think different services worked together to meet your child’s SLCN?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Do you think that services are currently better for a particular age group?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How involved have you been in supporting your child’s SLCN?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</cdr:x>
      <cdr:y>0.01882</cdr:y>
    </cdr:from>
    <cdr:to>
      <cdr:x>1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79956"/>
          <a:ext cx="7128792" cy="982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Would your child be interested in telling us about their experience of SLCN support? If yes, we will contact you.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100" y="66675"/>
          <a:ext cx="5238750" cy="476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 smtClean="0"/>
            <a:t>Does </a:t>
          </a:r>
          <a:r>
            <a:rPr lang="en-GB" sz="1600" dirty="0"/>
            <a:t>your child have an Education, Health, Care Plan or Statement of Special Educational Need?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0.01082</cdr:x>
      <cdr:y>0.01882</cdr:y>
    </cdr:from>
    <cdr:to>
      <cdr:x>0.98421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" y="82667"/>
          <a:ext cx="6480719" cy="590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 smtClean="0"/>
            <a:t>Is </a:t>
          </a:r>
          <a:r>
            <a:rPr lang="en-GB" sz="1600" dirty="0"/>
            <a:t>your child on the school Special Educational Needs register?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</cdr:x>
      <cdr:y>0</cdr:y>
    </cdr:from>
    <cdr:to>
      <cdr:x>0.94025</cdr:x>
      <cdr:y>0.13441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4056" y="0"/>
          <a:ext cx="6266496" cy="600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 smtClean="0"/>
            <a:t>How </a:t>
          </a:r>
          <a:r>
            <a:rPr lang="en-GB" sz="1600" dirty="0"/>
            <a:t>much do your child's difficulties impact their day to day life?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0.01866</cdr:x>
      <cdr:y>0.01882</cdr:y>
    </cdr:from>
    <cdr:to>
      <cdr:x>1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4238" y="82667"/>
          <a:ext cx="6533628" cy="590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 smtClean="0"/>
            <a:t>How </a:t>
          </a:r>
          <a:r>
            <a:rPr lang="en-GB" sz="1600" dirty="0"/>
            <a:t>did you know</a:t>
          </a:r>
          <a:r>
            <a:rPr lang="en-GB" sz="1600" baseline="0" dirty="0"/>
            <a:t> your child was struggling?</a:t>
          </a:r>
          <a:endParaRPr lang="en-GB" sz="16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0.01866</cdr:x>
      <cdr:y>0.01882</cdr:y>
    </cdr:from>
    <cdr:to>
      <cdr:x>1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4238" y="82667"/>
          <a:ext cx="6533628" cy="590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600" dirty="0" smtClean="0">
              <a:latin typeface="+mn-lt"/>
              <a:ea typeface="+mn-ea"/>
              <a:cs typeface="+mn-cs"/>
            </a:rPr>
            <a:t>What </a:t>
          </a:r>
          <a:r>
            <a:rPr lang="en-GB" sz="1600" dirty="0">
              <a:latin typeface="+mn-lt"/>
              <a:ea typeface="+mn-ea"/>
              <a:cs typeface="+mn-cs"/>
            </a:rPr>
            <a:t>type of speech, language and communication support does your child receive? Tick all that apply</a:t>
          </a:r>
        </a:p>
        <a:p xmlns:a="http://schemas.openxmlformats.org/drawingml/2006/main">
          <a:pPr algn="ctr"/>
          <a:endParaRPr lang="en-GB" sz="1600" b="1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0.15323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100" y="66675"/>
          <a:ext cx="5238750" cy="476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Which professionals</a:t>
          </a:r>
          <a:r>
            <a:rPr lang="en-GB" sz="1600" baseline="0" dirty="0"/>
            <a:t> provide speech and language support to your child? </a:t>
          </a:r>
          <a:endParaRPr lang="en-GB" sz="16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0.06753</cdr:x>
      <cdr:y>0</cdr:y>
    </cdr:from>
    <cdr:to>
      <cdr:x>0.93778</cdr:x>
      <cdr:y>0.13441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34886" y="0"/>
          <a:ext cx="6893145" cy="6408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600" baseline="0" dirty="0">
              <a:latin typeface="+mn-lt"/>
              <a:ea typeface="+mn-ea"/>
              <a:cs typeface="+mn-cs"/>
            </a:rPr>
            <a:t>If your child receives support from a speech and language therapist or specialist advisory teacher, in which setting(s) does this take place?</a:t>
          </a:r>
        </a:p>
        <a:p xmlns:a="http://schemas.openxmlformats.org/drawingml/2006/main">
          <a:endParaRPr lang="en-GB" sz="1100" b="0" i="0" dirty="0">
            <a:latin typeface="+mn-lt"/>
            <a:ea typeface="+mn-ea"/>
            <a:cs typeface="+mn-cs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0.06962</cdr:x>
      <cdr:y>0.01882</cdr:y>
    </cdr:from>
    <cdr:to>
      <cdr:x>0.93987</cdr:x>
      <cdr:y>0.25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098" y="66685"/>
          <a:ext cx="5238731" cy="81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dirty="0"/>
            <a:t>Overall, my family’s experience of speech, language and communication support is that it is: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56BB4-8786-4CF6-9CC4-105163444F3A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74B39-5CC0-42D6-A2D5-4B3B739958A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74B39-5CC0-42D6-A2D5-4B3B739958A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9634" name="Picture 1" descr="Image result for RCSLT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1181100" cy="944563"/>
          </a:xfrm>
          <a:prstGeom prst="rect">
            <a:avLst/>
          </a:prstGeom>
          <a:noFill/>
        </p:spPr>
      </p:pic>
      <p:sp>
        <p:nvSpPr>
          <p:cNvPr id="69635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9636" name="Rectangle 4"/>
          <p:cNvSpPr>
            <a:spLocks noChangeArrowheads="1"/>
          </p:cNvSpPr>
          <p:nvPr userDrawn="1"/>
        </p:nvSpPr>
        <p:spPr bwMode="auto">
          <a:xfrm>
            <a:off x="0" y="1401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1100" dirty="0" smtClean="0">
                <a:latin typeface="+mj-lt"/>
                <a:ea typeface="Calibri"/>
                <a:cs typeface="Times New Roman"/>
              </a:rPr>
              <a:t>		 </a:t>
            </a:r>
            <a:br>
              <a:rPr lang="en-GB" sz="1100" dirty="0" smtClean="0">
                <a:latin typeface="+mj-lt"/>
                <a:ea typeface="Calibri"/>
                <a:cs typeface="Times New Roman"/>
              </a:rPr>
            </a:br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E275E-F3F1-4097-AD87-0414AC26D613}" type="datetimeFigureOut">
              <a:rPr lang="en-GB" smtClean="0"/>
              <a:pPr/>
              <a:t>27/02/2018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91663-B74C-4C7F-8667-64F569C282B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0658" name="Picture 1" descr="Image result for RCSLT logo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332656"/>
            <a:ext cx="1181100" cy="944563"/>
          </a:xfrm>
          <a:prstGeom prst="rect">
            <a:avLst/>
          </a:prstGeom>
          <a:noFill/>
        </p:spPr>
      </p:pic>
      <p:pic>
        <p:nvPicPr>
          <p:cNvPr id="70657" name="Picture 2" descr="ICAN_LOGO (2)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8344" y="260648"/>
            <a:ext cx="922338" cy="1058862"/>
          </a:xfrm>
          <a:prstGeom prst="rect">
            <a:avLst/>
          </a:prstGeom>
          <a:noFill/>
        </p:spPr>
      </p:pic>
      <p:sp>
        <p:nvSpPr>
          <p:cNvPr id="70659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0660" name="Rectangle 4"/>
          <p:cNvSpPr>
            <a:spLocks noChangeArrowheads="1"/>
          </p:cNvSpPr>
          <p:nvPr userDrawn="1"/>
        </p:nvSpPr>
        <p:spPr bwMode="auto">
          <a:xfrm>
            <a:off x="0" y="1401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en-GB" sz="3200" kern="12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400" b="1" dirty="0" smtClean="0"/>
              <a:t>Bercow: 10 Years On</a:t>
            </a:r>
            <a:r>
              <a:rPr lang="en-GB" sz="4400" dirty="0" smtClean="0"/>
              <a:t/>
            </a:r>
            <a:br>
              <a:rPr lang="en-GB" sz="4400" dirty="0" smtClean="0"/>
            </a:b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Findings of parent/carer </a:t>
            </a:r>
            <a:r>
              <a:rPr lang="en-GB" dirty="0" smtClean="0"/>
              <a:t>survey based </a:t>
            </a:r>
            <a:r>
              <a:rPr lang="en-GB" dirty="0" smtClean="0"/>
              <a:t>on </a:t>
            </a:r>
            <a:r>
              <a:rPr lang="en-GB" b="1" dirty="0" smtClean="0"/>
              <a:t>635</a:t>
            </a:r>
            <a:r>
              <a:rPr lang="en-GB" dirty="0" smtClean="0"/>
              <a:t> responses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Experience of speech, language and </a:t>
            </a:r>
            <a:br>
              <a:rPr lang="en-GB" sz="3200" b="1" dirty="0" smtClean="0"/>
            </a:br>
            <a:r>
              <a:rPr lang="en-GB" sz="3200" b="1" dirty="0" smtClean="0"/>
              <a:t>communication support</a:t>
            </a:r>
            <a:endParaRPr lang="en-GB" sz="32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791580" y="1268760"/>
          <a:ext cx="756084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Information: availability</a:t>
            </a:r>
            <a:endParaRPr lang="en-GB" sz="3200" b="1" dirty="0"/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755576" y="1340768"/>
          <a:ext cx="770485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16" y="332656"/>
            <a:ext cx="8856984" cy="432048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 smtClean="0"/>
              <a:t>Information: quality</a:t>
            </a:r>
            <a:endParaRPr lang="en-GB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755576" y="1196752"/>
          <a:ext cx="741682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16" y="0"/>
            <a:ext cx="8856984" cy="936104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 smtClean="0"/>
              <a:t>Getting help: access</a:t>
            </a:r>
            <a:endParaRPr lang="en-GB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791580" y="1160748"/>
          <a:ext cx="75608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 smtClean="0"/>
              <a:t>Getting help: waiting times</a:t>
            </a:r>
            <a:endParaRPr lang="en-GB" sz="32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467544" y="1268760"/>
          <a:ext cx="8280920" cy="486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856984" cy="1143000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b="1" dirty="0" smtClean="0">
                <a:solidFill>
                  <a:prstClr val="black"/>
                </a:solidFill>
              </a:rPr>
              <a:t>Identification: timing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61653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043608" y="1124744"/>
          <a:ext cx="7200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 smtClean="0"/>
              <a:t>Accessing appointments</a:t>
            </a:r>
            <a:endParaRPr lang="en-GB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611560" y="1412776"/>
          <a:ext cx="756084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1143000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 smtClean="0"/>
              <a:t>Working together</a:t>
            </a:r>
            <a:endParaRPr lang="en-GB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39552" y="1412776"/>
          <a:ext cx="813690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467544" y="1340768"/>
          <a:ext cx="799288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91680" y="476672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Prioritisation of services</a:t>
            </a:r>
            <a:endParaRPr lang="en-GB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Involving parents</a:t>
            </a:r>
            <a:endParaRPr lang="en-GB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971600" y="1412776"/>
          <a:ext cx="72008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Child’s age</a:t>
            </a:r>
            <a:endParaRPr lang="en-GB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282044" y="1232756"/>
          <a:ext cx="6579912" cy="529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Autofit/>
          </a:bodyPr>
          <a:lstStyle/>
          <a:p>
            <a:r>
              <a:rPr lang="en-GB" sz="3200" dirty="0" smtClean="0"/>
              <a:t>Tell us more</a:t>
            </a:r>
            <a:endParaRPr lang="en-GB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971600" y="1340768"/>
          <a:ext cx="712879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/>
              <a:t>Education, Health, Care Plan or </a:t>
            </a:r>
            <a:br>
              <a:rPr lang="en-GB" sz="3200" b="1" dirty="0" smtClean="0"/>
            </a:br>
            <a:r>
              <a:rPr lang="en-GB" sz="3200" b="1" dirty="0" smtClean="0"/>
              <a:t>Statement of Special Educational </a:t>
            </a:r>
            <a:br>
              <a:rPr lang="en-GB" sz="3200" b="1" dirty="0" smtClean="0"/>
            </a:br>
            <a:r>
              <a:rPr lang="en-GB" sz="3200" b="1" dirty="0" smtClean="0"/>
              <a:t>Need</a:t>
            </a:r>
            <a:endParaRPr lang="en-GB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259632" y="1628800"/>
          <a:ext cx="657991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Special Educational Needs register</a:t>
            </a:r>
            <a:endParaRPr lang="en-GB" sz="3200" b="1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043608" y="1556792"/>
          <a:ext cx="665786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Impact of SLCN</a:t>
            </a:r>
            <a:endParaRPr lang="en-GB" sz="3200" b="1" dirty="0"/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683568" y="1340768"/>
          <a:ext cx="72008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Identification </a:t>
            </a:r>
            <a:br>
              <a:rPr lang="en-GB" sz="3200" b="1" dirty="0" smtClean="0"/>
            </a:br>
            <a:endParaRPr lang="en-GB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39552" y="908720"/>
          <a:ext cx="799288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Type of support: what?</a:t>
            </a:r>
            <a:endParaRPr lang="en-GB" sz="32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971600" y="1628800"/>
          <a:ext cx="734481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en-GB" b="1" dirty="0" smtClean="0"/>
              <a:t>Type of support: who?</a:t>
            </a:r>
            <a:endParaRPr lang="en-GB" sz="32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95536" y="1556792"/>
          <a:ext cx="842493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Type of support: where?</a:t>
            </a:r>
            <a:endParaRPr lang="en-GB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877272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39552" y="1484784"/>
          <a:ext cx="7920880" cy="5055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2248</TotalTime>
  <Words>379</Words>
  <Application>Microsoft Office PowerPoint</Application>
  <PresentationFormat>On-screen Show (4:3)</PresentationFormat>
  <Paragraphs>49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Bercow: 10 Years On </vt:lpstr>
      <vt:lpstr>Child’s age</vt:lpstr>
      <vt:lpstr>Education, Health, Care Plan or  Statement of Special Educational  Need</vt:lpstr>
      <vt:lpstr>Special Educational Needs register</vt:lpstr>
      <vt:lpstr>Impact of SLCN</vt:lpstr>
      <vt:lpstr>Identification  </vt:lpstr>
      <vt:lpstr>Type of support: what?</vt:lpstr>
      <vt:lpstr>Type of support: who?</vt:lpstr>
      <vt:lpstr>Type of support: where?</vt:lpstr>
      <vt:lpstr>Experience of speech, language and  communication support</vt:lpstr>
      <vt:lpstr>Information: availability</vt:lpstr>
      <vt:lpstr>Information: quality</vt:lpstr>
      <vt:lpstr>Getting help: access</vt:lpstr>
      <vt:lpstr>Getting help: waiting times</vt:lpstr>
      <vt:lpstr>Identification: timing</vt:lpstr>
      <vt:lpstr>Accessing appointments</vt:lpstr>
      <vt:lpstr>Working together</vt:lpstr>
      <vt:lpstr>Slide 18</vt:lpstr>
      <vt:lpstr>Involving parents</vt:lpstr>
      <vt:lpstr>Tell us more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Bercow: 10 Years On</dc:title>
  <dc:creator>Rachael Black</dc:creator>
  <cp:lastModifiedBy>mgrist</cp:lastModifiedBy>
  <cp:revision>151</cp:revision>
  <dcterms:created xsi:type="dcterms:W3CDTF">2017-02-09T11:31:44Z</dcterms:created>
  <dcterms:modified xsi:type="dcterms:W3CDTF">2018-02-27T14:32:18Z</dcterms:modified>
</cp:coreProperties>
</file>