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rawings/drawing4.xml" ContentType="application/vnd.openxmlformats-officedocument.drawingml.chartshap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rawings/drawing2.xml" ContentType="application/vnd.openxmlformats-officedocument.drawingml.chartshapes+xml"/>
  <Override PartName="/ppt/charts/chart19.xml" ContentType="application/vnd.openxmlformats-officedocument.drawingml.char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charts/chart17.xml" ContentType="application/vnd.openxmlformats-officedocument.drawingml.char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charts/chart13.xml" ContentType="application/vnd.openxmlformats-officedocument.drawingml.chart+xml"/>
  <Override PartName="/ppt/charts/chart15.xml" ContentType="application/vnd.openxmlformats-officedocument.drawingml.chart+xml"/>
  <Override PartName="/ppt/drawings/drawing17.xml" ContentType="application/vnd.openxmlformats-officedocument.drawingml.chartshapes+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harts/chart9.xml" ContentType="application/vnd.openxmlformats-officedocument.drawingml.chart+xml"/>
  <Override PartName="/ppt/charts/chart11.xml" ContentType="application/vnd.openxmlformats-officedocument.drawingml.chart+xml"/>
  <Override PartName="/ppt/drawings/drawing15.xml" ContentType="application/vnd.openxmlformats-officedocument.drawingml.chartshapes+xml"/>
  <Override PartName="/ppt/charts/chart7.xml" ContentType="application/vnd.openxmlformats-officedocument.drawingml.chart+xml"/>
  <Override PartName="/ppt/drawings/drawing9.xml" ContentType="application/vnd.openxmlformats-officedocument.drawingml.chartshapes+xml"/>
  <Override PartName="/ppt/drawings/drawing13.xml" ContentType="application/vnd.openxmlformats-officedocument.drawingml.chartshapes+xml"/>
  <Override PartName="/ppt/charts/chart20.xml" ContentType="application/vnd.openxmlformats-officedocument.drawingml.chart+xml"/>
  <Override PartName="/ppt/charts/chart3.xml" ContentType="application/vnd.openxmlformats-officedocument.drawingml.chart+xml"/>
  <Override PartName="/ppt/charts/chart5.xml" ContentType="application/vnd.openxmlformats-officedocument.drawingml.chart+xml"/>
  <Override PartName="/ppt/drawings/drawing7.xml" ContentType="application/vnd.openxmlformats-officedocument.drawingml.chartshapes+xml"/>
  <Override PartName="/ppt/drawings/drawing11.xml" ContentType="application/vnd.openxmlformats-officedocument.drawingml.chartshap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drawings/drawing5.xml" ContentType="application/vnd.openxmlformats-officedocument.drawingml.chartshapes+xml"/>
  <Override PartName="/ppt/drawings/drawing6.xml" ContentType="application/vnd.openxmlformats-officedocument.drawingml.chartshapes+xml"/>
  <Override PartName="/ppt/drawings/drawing10.xml" ContentType="application/vnd.openxmlformats-officedocument.drawingml.chartshape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drawings/drawing3.xml" ContentType="application/vnd.openxmlformats-officedocument.drawingml.chartshape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rawings/drawing1.xml" ContentType="application/vnd.openxmlformats-officedocument.drawingml.chartshapes+xml"/>
  <Override PartName="/ppt/charts/chart18.xml" ContentType="application/vnd.openxmlformats-officedocument.drawingml.chart+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charts/chart16.xml" ContentType="application/vnd.openxmlformats-officedocument.drawingml.char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charts/chart14.xml" ContentType="application/vnd.openxmlformats-officedocument.drawingml.chart+xml"/>
  <Override PartName="/ppt/drawings/drawing18.xml" ContentType="application/vnd.openxmlformats-officedocument.drawingml.chartshapes+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charts/chart8.xml" ContentType="application/vnd.openxmlformats-officedocument.drawingml.chart+xml"/>
  <Override PartName="/ppt/charts/chart12.xml" ContentType="application/vnd.openxmlformats-officedocument.drawingml.chart+xml"/>
  <Override PartName="/ppt/drawings/drawing16.xml" ContentType="application/vnd.openxmlformats-officedocument.drawingml.chartshapes+xml"/>
  <Override PartName="/ppt/charts/chart21.xml" ContentType="application/vnd.openxmlformats-officedocument.drawingml.chart+xml"/>
  <Override PartName="/ppt/slideLayouts/slideLayout10.xml" ContentType="application/vnd.openxmlformats-officedocument.presentationml.slideLayout+xml"/>
  <Override PartName="/ppt/charts/chart6.xml" ContentType="application/vnd.openxmlformats-officedocument.drawingml.chart+xml"/>
  <Override PartName="/ppt/charts/chart10.xml" ContentType="application/vnd.openxmlformats-officedocument.drawingml.chart+xml"/>
  <Override PartName="/ppt/drawings/drawing14.xml" ContentType="application/vnd.openxmlformats-officedocument.drawingml.chartshapes+xml"/>
  <Override PartName="/ppt/charts/chart4.xml" ContentType="application/vnd.openxmlformats-officedocument.drawingml.chart+xml"/>
  <Override PartName="/ppt/drawings/drawing8.xml" ContentType="application/vnd.openxmlformats-officedocument.drawingml.chartshapes+xml"/>
  <Override PartName="/ppt/drawings/drawing12.xml" ContentType="application/vnd.openxmlformats-officedocument.drawingml.chartshap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70" r:id="rId15"/>
    <p:sldId id="271" r:id="rId16"/>
    <p:sldId id="272" r:id="rId17"/>
    <p:sldId id="273" r:id="rId18"/>
    <p:sldId id="279" r:id="rId19"/>
    <p:sldId id="275" r:id="rId20"/>
    <p:sldId id="278" r:id="rId21"/>
    <p:sldId id="276" r:id="rId22"/>
    <p:sldId id="277"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264" y="-6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RBlack\Documents\Bercow\Bercow%20Ten%20Years%20On%20October%202017.xlsx"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C:\Users\RBlack\Documents\Bercow\Bercow%20Ten%20Years%20On%20October%202017.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C:\Users\RBlack\Documents\Bercow\Bercow%20Ten%20Years%20On%20October%202017.xlsx"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file:///C:\Users\RBlack\Documents\Bercow\Bercow%20Ten%20Years%20On%20October%202017.xlsx" TargetMode="External"/></Relationships>
</file>

<file path=ppt/charts/_rels/chart13.xml.rels><?xml version="1.0" encoding="UTF-8" standalone="yes"?>
<Relationships xmlns="http://schemas.openxmlformats.org/package/2006/relationships"><Relationship Id="rId2" Type="http://schemas.openxmlformats.org/officeDocument/2006/relationships/chartUserShapes" Target="../drawings/drawing10.xml"/><Relationship Id="rId1" Type="http://schemas.openxmlformats.org/officeDocument/2006/relationships/oleObject" Target="file:///C:\Users\RBlack\Documents\Bercow\Bercow%20Ten%20Years%20On%20October%202017.xlsx" TargetMode="External"/></Relationships>
</file>

<file path=ppt/charts/_rels/chart14.xml.rels><?xml version="1.0" encoding="UTF-8" standalone="yes"?>
<Relationships xmlns="http://schemas.openxmlformats.org/package/2006/relationships"><Relationship Id="rId2" Type="http://schemas.openxmlformats.org/officeDocument/2006/relationships/chartUserShapes" Target="../drawings/drawing11.xml"/><Relationship Id="rId1" Type="http://schemas.openxmlformats.org/officeDocument/2006/relationships/oleObject" Target="file:///C:\Users\RBlack\Documents\Bercow\Bercow%20Ten%20Years%20On%20October%202017.xlsx" TargetMode="External"/></Relationships>
</file>

<file path=ppt/charts/_rels/chart15.xml.rels><?xml version="1.0" encoding="UTF-8" standalone="yes"?>
<Relationships xmlns="http://schemas.openxmlformats.org/package/2006/relationships"><Relationship Id="rId2" Type="http://schemas.openxmlformats.org/officeDocument/2006/relationships/chartUserShapes" Target="../drawings/drawing12.xml"/><Relationship Id="rId1" Type="http://schemas.openxmlformats.org/officeDocument/2006/relationships/oleObject" Target="file:///C:\Users\RBlack\Documents\Bercow\Bercow%20Ten%20Years%20On%20October%202017.xlsx" TargetMode="External"/></Relationships>
</file>

<file path=ppt/charts/_rels/chart16.xml.rels><?xml version="1.0" encoding="UTF-8" standalone="yes"?>
<Relationships xmlns="http://schemas.openxmlformats.org/package/2006/relationships"><Relationship Id="rId2" Type="http://schemas.openxmlformats.org/officeDocument/2006/relationships/chartUserShapes" Target="../drawings/drawing13.xml"/><Relationship Id="rId1" Type="http://schemas.openxmlformats.org/officeDocument/2006/relationships/oleObject" Target="file:///C:\Users\RBlack\Documents\Bercow\Bercow%20Ten%20Years%20On%20October%202017.xlsx" TargetMode="External"/></Relationships>
</file>

<file path=ppt/charts/_rels/chart17.xml.rels><?xml version="1.0" encoding="UTF-8" standalone="yes"?>
<Relationships xmlns="http://schemas.openxmlformats.org/package/2006/relationships"><Relationship Id="rId2" Type="http://schemas.openxmlformats.org/officeDocument/2006/relationships/chartUserShapes" Target="../drawings/drawing14.xml"/><Relationship Id="rId1" Type="http://schemas.openxmlformats.org/officeDocument/2006/relationships/oleObject" Target="file:///C:\Users\RBlack\Documents\Bercow\Bercow%20Ten%20Years%20On%20October%202017.xlsx" TargetMode="External"/></Relationships>
</file>

<file path=ppt/charts/_rels/chart18.xml.rels><?xml version="1.0" encoding="UTF-8" standalone="yes"?>
<Relationships xmlns="http://schemas.openxmlformats.org/package/2006/relationships"><Relationship Id="rId2" Type="http://schemas.openxmlformats.org/officeDocument/2006/relationships/chartUserShapes" Target="../drawings/drawing15.xml"/><Relationship Id="rId1" Type="http://schemas.openxmlformats.org/officeDocument/2006/relationships/oleObject" Target="file:///C:\Users\RBlack\Documents\Bercow\Bercow%20Ten%20Years%20On%20October%202017.xlsx" TargetMode="External"/></Relationships>
</file>

<file path=ppt/charts/_rels/chart19.xml.rels><?xml version="1.0" encoding="UTF-8" standalone="yes"?>
<Relationships xmlns="http://schemas.openxmlformats.org/package/2006/relationships"><Relationship Id="rId2" Type="http://schemas.openxmlformats.org/officeDocument/2006/relationships/chartUserShapes" Target="../drawings/drawing16.xml"/><Relationship Id="rId1" Type="http://schemas.openxmlformats.org/officeDocument/2006/relationships/oleObject" Target="file:///C:\Users\RBlack\Documents\Bercow\Bercow%20Ten%20Years%20On%20October%202017.xlsx" TargetMode="Externa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C:\Users\RBlack\Documents\Bercow\Bercow%20Ten%20Years%20On%20October%202017.xlsx" TargetMode="External"/></Relationships>
</file>

<file path=ppt/charts/_rels/chart20.xml.rels><?xml version="1.0" encoding="UTF-8" standalone="yes"?>
<Relationships xmlns="http://schemas.openxmlformats.org/package/2006/relationships"><Relationship Id="rId2" Type="http://schemas.openxmlformats.org/officeDocument/2006/relationships/chartUserShapes" Target="../drawings/drawing17.xml"/><Relationship Id="rId1" Type="http://schemas.openxmlformats.org/officeDocument/2006/relationships/oleObject" Target="file:///C:\Users\RBlack\Documents\Bercow\Bercow%20Ten%20Years%20On%20October%202017.xlsx" TargetMode="External"/></Relationships>
</file>

<file path=ppt/charts/_rels/chart21.xml.rels><?xml version="1.0" encoding="UTF-8" standalone="yes"?>
<Relationships xmlns="http://schemas.openxmlformats.org/package/2006/relationships"><Relationship Id="rId2" Type="http://schemas.openxmlformats.org/officeDocument/2006/relationships/chartUserShapes" Target="../drawings/drawing18.xml"/><Relationship Id="rId1" Type="http://schemas.openxmlformats.org/officeDocument/2006/relationships/oleObject" Target="file:///C:\Users\RBlack\Documents\Bercow\Bercow%20Ten%20Years%20On%20October%202017.xlsx" TargetMode="External"/></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oleObject" Target="file:///C:\Users\RBlack\Documents\Bercow\Bercow%20Ten%20Years%20On%20October%202017.xlsx" TargetMode="External"/></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oleObject" Target="file:///C:\Users\RBlack\Documents\Bercow\Bercow%20Ten%20Years%20On%20October%202017.xlsx" TargetMode="External"/></Relationships>
</file>

<file path=ppt/charts/_rels/chart5.xml.rels><?xml version="1.0" encoding="UTF-8" standalone="yes"?>
<Relationships xmlns="http://schemas.openxmlformats.org/package/2006/relationships"><Relationship Id="rId2" Type="http://schemas.openxmlformats.org/officeDocument/2006/relationships/chartUserShapes" Target="../drawings/drawing5.xml"/><Relationship Id="rId1" Type="http://schemas.openxmlformats.org/officeDocument/2006/relationships/oleObject" Target="file:///C:\Users\RBlack\Documents\Bercow\Bercow%20Ten%20Years%20On%20October%202017.xlsx" TargetMode="External"/></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6.xml"/><Relationship Id="rId1" Type="http://schemas.openxmlformats.org/officeDocument/2006/relationships/oleObject" Target="file:///C:\Users\RBlack\Documents\Bercow\Bercow%20Ten%20Years%20On%20October%202017.xlsx" TargetMode="External"/></Relationships>
</file>

<file path=ppt/charts/_rels/chart7.xml.rels><?xml version="1.0" encoding="UTF-8" standalone="yes"?>
<Relationships xmlns="http://schemas.openxmlformats.org/package/2006/relationships"><Relationship Id="rId2" Type="http://schemas.openxmlformats.org/officeDocument/2006/relationships/chartUserShapes" Target="../drawings/drawing7.xml"/><Relationship Id="rId1" Type="http://schemas.openxmlformats.org/officeDocument/2006/relationships/oleObject" Target="file:///C:\Users\RBlack\Documents\Bercow\Bercow%20Ten%20Years%20On%20October%202017.xlsx" TargetMode="External"/></Relationships>
</file>

<file path=ppt/charts/_rels/chart8.xml.rels><?xml version="1.0" encoding="UTF-8" standalone="yes"?>
<Relationships xmlns="http://schemas.openxmlformats.org/package/2006/relationships"><Relationship Id="rId2" Type="http://schemas.openxmlformats.org/officeDocument/2006/relationships/chartUserShapes" Target="../drawings/drawing8.xml"/><Relationship Id="rId1" Type="http://schemas.openxmlformats.org/officeDocument/2006/relationships/oleObject" Target="file:///C:\Users\RBlack\Documents\Bercow\Bercow%20Ten%20Years%20On%20October%202017.xlsx" TargetMode="External"/></Relationships>
</file>

<file path=ppt/charts/_rels/chart9.xml.rels><?xml version="1.0" encoding="UTF-8" standalone="yes"?>
<Relationships xmlns="http://schemas.openxmlformats.org/package/2006/relationships"><Relationship Id="rId2" Type="http://schemas.openxmlformats.org/officeDocument/2006/relationships/chartUserShapes" Target="../drawings/drawing9.xml"/><Relationship Id="rId1" Type="http://schemas.openxmlformats.org/officeDocument/2006/relationships/oleObject" Target="file:///C:\Users\RBlack\Documents\Bercow\Bercow%20Ten%20Years%20On%20October%202017.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GB"/>
  <c:chart>
    <c:plotArea>
      <c:layout>
        <c:manualLayout>
          <c:layoutTarget val="inner"/>
          <c:xMode val="edge"/>
          <c:yMode val="edge"/>
          <c:x val="6.7342286042291838E-2"/>
          <c:y val="0.1976110491473981"/>
          <c:w val="0.90473257601007284"/>
          <c:h val="0.46102534223391217"/>
        </c:manualLayout>
      </c:layout>
      <c:barChart>
        <c:barDir val="col"/>
        <c:grouping val="clustered"/>
        <c:ser>
          <c:idx val="0"/>
          <c:order val="0"/>
          <c:dLbls>
            <c:showVal val="1"/>
          </c:dLbls>
          <c:cat>
            <c:strRef>
              <c:f>Sheet!$E$1849:$E$1860</c:f>
              <c:strCache>
                <c:ptCount val="12"/>
                <c:pt idx="0">
                  <c:v>School/college staff </c:v>
                </c:pt>
                <c:pt idx="1">
                  <c:v>Early Years setting staff</c:v>
                </c:pt>
                <c:pt idx="2">
                  <c:v>Local authority staff </c:v>
                </c:pt>
                <c:pt idx="3">
                  <c:v>Speech and language therapist</c:v>
                </c:pt>
                <c:pt idx="4">
                  <c:v>Health professional/ NHS staff </c:v>
                </c:pt>
                <c:pt idx="5">
                  <c:v>Academic/researcher</c:v>
                </c:pt>
                <c:pt idx="6">
                  <c:v>Commissioner</c:v>
                </c:pt>
                <c:pt idx="7">
                  <c:v>Employer</c:v>
                </c:pt>
                <c:pt idx="8">
                  <c:v>Professional body</c:v>
                </c:pt>
                <c:pt idx="9">
                  <c:v>Voluntary organisation</c:v>
                </c:pt>
                <c:pt idx="10">
                  <c:v>Parent/carer</c:v>
                </c:pt>
                <c:pt idx="11">
                  <c:v>Young person</c:v>
                </c:pt>
              </c:strCache>
            </c:strRef>
          </c:cat>
          <c:val>
            <c:numRef>
              <c:f>Sheet!$F$1849:$F$1860</c:f>
              <c:numCache>
                <c:formatCode>General</c:formatCode>
                <c:ptCount val="12"/>
                <c:pt idx="0">
                  <c:v>384</c:v>
                </c:pt>
                <c:pt idx="1">
                  <c:v>223</c:v>
                </c:pt>
                <c:pt idx="2">
                  <c:v>168</c:v>
                </c:pt>
                <c:pt idx="3">
                  <c:v>678</c:v>
                </c:pt>
                <c:pt idx="4">
                  <c:v>62</c:v>
                </c:pt>
                <c:pt idx="5">
                  <c:v>21</c:v>
                </c:pt>
                <c:pt idx="6">
                  <c:v>3</c:v>
                </c:pt>
                <c:pt idx="7">
                  <c:v>3</c:v>
                </c:pt>
                <c:pt idx="8">
                  <c:v>7</c:v>
                </c:pt>
                <c:pt idx="9">
                  <c:v>20</c:v>
                </c:pt>
                <c:pt idx="10">
                  <c:v>248</c:v>
                </c:pt>
                <c:pt idx="11">
                  <c:v>4</c:v>
                </c:pt>
              </c:numCache>
            </c:numRef>
          </c:val>
        </c:ser>
        <c:axId val="90026368"/>
        <c:axId val="90027904"/>
      </c:barChart>
      <c:catAx>
        <c:axId val="90026368"/>
        <c:scaling>
          <c:orientation val="minMax"/>
        </c:scaling>
        <c:axPos val="b"/>
        <c:numFmt formatCode="General" sourceLinked="1"/>
        <c:tickLblPos val="nextTo"/>
        <c:crossAx val="90027904"/>
        <c:crosses val="autoZero"/>
        <c:auto val="1"/>
        <c:lblAlgn val="ctr"/>
        <c:lblOffset val="100"/>
      </c:catAx>
      <c:valAx>
        <c:axId val="90027904"/>
        <c:scaling>
          <c:orientation val="minMax"/>
          <c:max val="700"/>
        </c:scaling>
        <c:axPos val="l"/>
        <c:majorGridlines/>
        <c:numFmt formatCode="General" sourceLinked="1"/>
        <c:tickLblPos val="nextTo"/>
        <c:crossAx val="90026368"/>
        <c:crosses val="autoZero"/>
        <c:crossBetween val="between"/>
      </c:valAx>
    </c:plotArea>
    <c:plotVisOnly val="1"/>
  </c:chart>
  <c:externalData r:id="rId1"/>
  <c:userShapes r:id="rId2"/>
</c:chartSpace>
</file>

<file path=ppt/charts/chart10.xml><?xml version="1.0" encoding="utf-8"?>
<c:chartSpace xmlns:c="http://schemas.openxmlformats.org/drawingml/2006/chart" xmlns:a="http://schemas.openxmlformats.org/drawingml/2006/main" xmlns:r="http://schemas.openxmlformats.org/officeDocument/2006/relationships">
  <c:date1904 val="1"/>
  <c:lang val="en-GB"/>
  <c:chart>
    <c:title>
      <c:tx>
        <c:rich>
          <a:bodyPr/>
          <a:lstStyle/>
          <a:p>
            <a:pPr>
              <a:defRPr/>
            </a:pPr>
            <a:r>
              <a:rPr lang="en-GB" sz="1600" b="0" dirty="0"/>
              <a:t>In my experience, resources for children and young people's speech, language and communication are used mainly to provide (tick all that apply):</a:t>
            </a:r>
          </a:p>
        </c:rich>
      </c:tx>
      <c:layout>
        <c:manualLayout>
          <c:xMode val="edge"/>
          <c:yMode val="edge"/>
          <c:x val="0.13106598984771642"/>
          <c:y val="2.2551092318534211E-2"/>
        </c:manualLayout>
      </c:layout>
    </c:title>
    <c:plotArea>
      <c:layout/>
      <c:barChart>
        <c:barDir val="col"/>
        <c:grouping val="clustered"/>
        <c:ser>
          <c:idx val="0"/>
          <c:order val="0"/>
          <c:dLbls>
            <c:showVal val="1"/>
          </c:dLbls>
          <c:cat>
            <c:strRef>
              <c:f>Sheet!$AC$1850:$AC$1853</c:f>
              <c:strCache>
                <c:ptCount val="4"/>
                <c:pt idx="0">
                  <c:v>Support for children in their early years</c:v>
                </c:pt>
                <c:pt idx="1">
                  <c:v>Support for 5-11 year olds</c:v>
                </c:pt>
                <c:pt idx="2">
                  <c:v>Support for 11-16 year olds</c:v>
                </c:pt>
                <c:pt idx="3">
                  <c:v>Support for 16-25 year olds</c:v>
                </c:pt>
              </c:strCache>
            </c:strRef>
          </c:cat>
          <c:val>
            <c:numRef>
              <c:f>Sheet!$AD$1850:$AD$1853</c:f>
              <c:numCache>
                <c:formatCode>0</c:formatCode>
                <c:ptCount val="4"/>
                <c:pt idx="0">
                  <c:v>1032</c:v>
                </c:pt>
                <c:pt idx="1">
                  <c:v>911</c:v>
                </c:pt>
                <c:pt idx="2">
                  <c:v>164</c:v>
                </c:pt>
                <c:pt idx="3">
                  <c:v>35</c:v>
                </c:pt>
              </c:numCache>
            </c:numRef>
          </c:val>
        </c:ser>
        <c:axId val="93230592"/>
        <c:axId val="93232128"/>
      </c:barChart>
      <c:catAx>
        <c:axId val="93230592"/>
        <c:scaling>
          <c:orientation val="minMax"/>
        </c:scaling>
        <c:axPos val="b"/>
        <c:numFmt formatCode="General" sourceLinked="1"/>
        <c:majorTickMark val="none"/>
        <c:tickLblPos val="nextTo"/>
        <c:crossAx val="93232128"/>
        <c:crosses val="autoZero"/>
        <c:auto val="1"/>
        <c:lblAlgn val="ctr"/>
        <c:lblOffset val="100"/>
      </c:catAx>
      <c:valAx>
        <c:axId val="93232128"/>
        <c:scaling>
          <c:orientation val="minMax"/>
        </c:scaling>
        <c:axPos val="l"/>
        <c:majorGridlines/>
        <c:title>
          <c:tx>
            <c:rich>
              <a:bodyPr/>
              <a:lstStyle/>
              <a:p>
                <a:pPr>
                  <a:defRPr/>
                </a:pPr>
                <a:r>
                  <a:rPr lang="en-GB"/>
                  <a:t>Number of people</a:t>
                </a:r>
              </a:p>
            </c:rich>
          </c:tx>
          <c:layout/>
        </c:title>
        <c:numFmt formatCode="0" sourceLinked="1"/>
        <c:majorTickMark val="none"/>
        <c:tickLblPos val="nextTo"/>
        <c:crossAx val="93230592"/>
        <c:crosses val="autoZero"/>
        <c:crossBetween val="between"/>
      </c:valAx>
    </c:plotArea>
    <c:plotVisOnly val="1"/>
  </c:chart>
  <c:externalData r:id="rId1"/>
</c:chartSpace>
</file>

<file path=ppt/charts/chart11.xml><?xml version="1.0" encoding="utf-8"?>
<c:chartSpace xmlns:c="http://schemas.openxmlformats.org/drawingml/2006/chart" xmlns:a="http://schemas.openxmlformats.org/drawingml/2006/main" xmlns:r="http://schemas.openxmlformats.org/officeDocument/2006/relationships">
  <c:date1904 val="1"/>
  <c:lang val="en-GB"/>
  <c:chart>
    <c:title>
      <c:tx>
        <c:rich>
          <a:bodyPr/>
          <a:lstStyle/>
          <a:p>
            <a:pPr>
              <a:defRPr/>
            </a:pPr>
            <a:r>
              <a:rPr lang="en-GB" sz="1600" b="0" i="0" dirty="0"/>
              <a:t>In my experience, resources for children and young people’s speech, language and communication are used mainly to provide:</a:t>
            </a:r>
          </a:p>
        </c:rich>
      </c:tx>
      <c:layout>
        <c:manualLayout>
          <c:xMode val="edge"/>
          <c:yMode val="edge"/>
          <c:x val="0.13106603819976306"/>
          <c:y val="2.2551096753138541E-2"/>
        </c:manualLayout>
      </c:layout>
    </c:title>
    <c:plotArea>
      <c:layout/>
      <c:barChart>
        <c:barDir val="col"/>
        <c:grouping val="clustered"/>
        <c:ser>
          <c:idx val="0"/>
          <c:order val="0"/>
          <c:dLbls>
            <c:showVal val="1"/>
          </c:dLbls>
          <c:cat>
            <c:strRef>
              <c:f>Sheet!$AF$1850:$AF$1857</c:f>
              <c:strCache>
                <c:ptCount val="8"/>
                <c:pt idx="0">
                  <c:v>Support for children/young people with an education, health and care plan</c:v>
                </c:pt>
                <c:pt idx="1">
                  <c:v>Support for children/young people with language difficulties but without an education, health and care plan</c:v>
                </c:pt>
                <c:pt idx="2">
                  <c:v>Preventative, ‘universal’ work</c:v>
                </c:pt>
                <c:pt idx="3">
                  <c:v>Support for children/young people out of school (e.g. alternative provision, youth offending)</c:v>
                </c:pt>
                <c:pt idx="4">
                  <c:v>Support for children/young people needing alternative forms of communication (AAC)</c:v>
                </c:pt>
                <c:pt idx="5">
                  <c:v>Support for children/young people needing specialist speech and language therapy/services such as stammering, cleft lip and palate</c:v>
                </c:pt>
                <c:pt idx="6">
                  <c:v>Indirect support such as training and advice</c:v>
                </c:pt>
                <c:pt idx="7">
                  <c:v>Information for parents/carers</c:v>
                </c:pt>
              </c:strCache>
            </c:strRef>
          </c:cat>
          <c:val>
            <c:numRef>
              <c:f>Sheet!$AG$1850:$AG$1857</c:f>
              <c:numCache>
                <c:formatCode>0</c:formatCode>
                <c:ptCount val="8"/>
                <c:pt idx="0">
                  <c:v>496</c:v>
                </c:pt>
                <c:pt idx="1">
                  <c:v>326</c:v>
                </c:pt>
                <c:pt idx="2">
                  <c:v>76</c:v>
                </c:pt>
                <c:pt idx="3">
                  <c:v>5</c:v>
                </c:pt>
                <c:pt idx="4">
                  <c:v>21</c:v>
                </c:pt>
                <c:pt idx="5">
                  <c:v>119</c:v>
                </c:pt>
                <c:pt idx="6">
                  <c:v>109</c:v>
                </c:pt>
                <c:pt idx="7">
                  <c:v>30</c:v>
                </c:pt>
              </c:numCache>
            </c:numRef>
          </c:val>
        </c:ser>
        <c:axId val="93527424"/>
        <c:axId val="93557888"/>
      </c:barChart>
      <c:catAx>
        <c:axId val="93527424"/>
        <c:scaling>
          <c:orientation val="minMax"/>
        </c:scaling>
        <c:axPos val="b"/>
        <c:numFmt formatCode="General" sourceLinked="1"/>
        <c:majorTickMark val="none"/>
        <c:tickLblPos val="nextTo"/>
        <c:crossAx val="93557888"/>
        <c:crosses val="autoZero"/>
        <c:auto val="1"/>
        <c:lblAlgn val="ctr"/>
        <c:lblOffset val="100"/>
      </c:catAx>
      <c:valAx>
        <c:axId val="93557888"/>
        <c:scaling>
          <c:orientation val="minMax"/>
        </c:scaling>
        <c:axPos val="l"/>
        <c:majorGridlines/>
        <c:title>
          <c:tx>
            <c:rich>
              <a:bodyPr/>
              <a:lstStyle/>
              <a:p>
                <a:pPr>
                  <a:defRPr/>
                </a:pPr>
                <a:r>
                  <a:rPr lang="en-GB" b="0" dirty="0"/>
                  <a:t>Number of people</a:t>
                </a:r>
              </a:p>
            </c:rich>
          </c:tx>
          <c:layout>
            <c:manualLayout>
              <c:xMode val="edge"/>
              <c:yMode val="edge"/>
              <c:x val="0"/>
              <c:y val="0.31269832865792691"/>
            </c:manualLayout>
          </c:layout>
        </c:title>
        <c:numFmt formatCode="0" sourceLinked="1"/>
        <c:majorTickMark val="none"/>
        <c:tickLblPos val="nextTo"/>
        <c:crossAx val="93527424"/>
        <c:crosses val="autoZero"/>
        <c:crossBetween val="between"/>
      </c:valAx>
    </c:plotArea>
    <c:plotVisOnly val="1"/>
  </c:chart>
  <c:externalData r:id="rId1"/>
</c:chartSpace>
</file>

<file path=ppt/charts/chart12.xml><?xml version="1.0" encoding="utf-8"?>
<c:chartSpace xmlns:c="http://schemas.openxmlformats.org/drawingml/2006/chart" xmlns:a="http://schemas.openxmlformats.org/drawingml/2006/main" xmlns:r="http://schemas.openxmlformats.org/officeDocument/2006/relationships">
  <c:date1904 val="1"/>
  <c:lang val="en-GB"/>
  <c:chart>
    <c:title>
      <c:tx>
        <c:rich>
          <a:bodyPr/>
          <a:lstStyle/>
          <a:p>
            <a:pPr>
              <a:defRPr b="0"/>
            </a:pPr>
            <a:r>
              <a:rPr lang="en-GB" sz="1600" b="0" dirty="0"/>
              <a:t>In my local area,</a:t>
            </a:r>
            <a:r>
              <a:rPr lang="en-GB" sz="1600" b="0" baseline="0" dirty="0"/>
              <a:t> there is support in place </a:t>
            </a:r>
            <a:r>
              <a:rPr lang="en-GB" sz="1600" b="0" baseline="0" dirty="0" smtClean="0"/>
              <a:t>for: </a:t>
            </a:r>
            <a:r>
              <a:rPr lang="en-GB" sz="1600" b="0" baseline="0" dirty="0"/>
              <a:t>(please tick all that apply)</a:t>
            </a:r>
            <a:endParaRPr lang="en-GB" sz="1600" b="0" dirty="0"/>
          </a:p>
        </c:rich>
      </c:tx>
      <c:layout>
        <c:manualLayout>
          <c:xMode val="edge"/>
          <c:yMode val="edge"/>
          <c:x val="0.13106598984771636"/>
          <c:y val="2.2551092318534211E-2"/>
        </c:manualLayout>
      </c:layout>
    </c:title>
    <c:plotArea>
      <c:layout/>
      <c:barChart>
        <c:barDir val="col"/>
        <c:grouping val="clustered"/>
        <c:ser>
          <c:idx val="0"/>
          <c:order val="0"/>
          <c:dLbls>
            <c:showVal val="1"/>
          </c:dLbls>
          <c:cat>
            <c:strRef>
              <c:f>Sheet!$AI$1850:$AI$1858</c:f>
              <c:strCache>
                <c:ptCount val="9"/>
                <c:pt idx="0">
                  <c:v>Children/young people with language difficulties with an education, health and care plan</c:v>
                </c:pt>
                <c:pt idx="1">
                  <c:v>Children/young people with language difficulties but without an education, health and care plan</c:v>
                </c:pt>
                <c:pt idx="2">
                  <c:v>Children/young people requiring specialist services, for example those who stammer or require alternative or augmentative communication</c:v>
                </c:pt>
                <c:pt idx="3">
                  <c:v>Preventative, ‘universal’ work</c:v>
                </c:pt>
                <c:pt idx="4">
                  <c:v>Children/young people out of school (e.g. alternative provision, youth offending)</c:v>
                </c:pt>
                <c:pt idx="5">
                  <c:v>Children/young people needing alternative forms of communication (AAC)</c:v>
                </c:pt>
                <c:pt idx="6">
                  <c:v>Children/young people needing specialist speech and language therapy/services such as stammering, cleft lip and palate</c:v>
                </c:pt>
                <c:pt idx="7">
                  <c:v>Indirect support such as training and advice</c:v>
                </c:pt>
                <c:pt idx="8">
                  <c:v>Information for parents/carers</c:v>
                </c:pt>
              </c:strCache>
            </c:strRef>
          </c:cat>
          <c:val>
            <c:numRef>
              <c:f>Sheet!$AJ$1850:$AJ$1858</c:f>
              <c:numCache>
                <c:formatCode>0</c:formatCode>
                <c:ptCount val="9"/>
                <c:pt idx="0">
                  <c:v>1132</c:v>
                </c:pt>
                <c:pt idx="1">
                  <c:v>873</c:v>
                </c:pt>
                <c:pt idx="2">
                  <c:v>813</c:v>
                </c:pt>
                <c:pt idx="3">
                  <c:v>481</c:v>
                </c:pt>
                <c:pt idx="4">
                  <c:v>224</c:v>
                </c:pt>
                <c:pt idx="5">
                  <c:v>578</c:v>
                </c:pt>
                <c:pt idx="6">
                  <c:v>757</c:v>
                </c:pt>
                <c:pt idx="7">
                  <c:v>681</c:v>
                </c:pt>
                <c:pt idx="8">
                  <c:v>603</c:v>
                </c:pt>
              </c:numCache>
            </c:numRef>
          </c:val>
        </c:ser>
        <c:axId val="93582848"/>
        <c:axId val="93584384"/>
      </c:barChart>
      <c:catAx>
        <c:axId val="93582848"/>
        <c:scaling>
          <c:orientation val="minMax"/>
        </c:scaling>
        <c:axPos val="b"/>
        <c:numFmt formatCode="General" sourceLinked="1"/>
        <c:majorTickMark val="none"/>
        <c:tickLblPos val="nextTo"/>
        <c:crossAx val="93584384"/>
        <c:crosses val="autoZero"/>
        <c:auto val="1"/>
        <c:lblAlgn val="ctr"/>
        <c:lblOffset val="100"/>
      </c:catAx>
      <c:valAx>
        <c:axId val="93584384"/>
        <c:scaling>
          <c:orientation val="minMax"/>
        </c:scaling>
        <c:axPos val="l"/>
        <c:majorGridlines/>
        <c:title>
          <c:tx>
            <c:rich>
              <a:bodyPr/>
              <a:lstStyle/>
              <a:p>
                <a:pPr>
                  <a:defRPr/>
                </a:pPr>
                <a:r>
                  <a:rPr lang="en-GB"/>
                  <a:t>Number of people</a:t>
                </a:r>
              </a:p>
            </c:rich>
          </c:tx>
        </c:title>
        <c:numFmt formatCode="0" sourceLinked="1"/>
        <c:majorTickMark val="none"/>
        <c:tickLblPos val="nextTo"/>
        <c:crossAx val="93582848"/>
        <c:crosses val="autoZero"/>
        <c:crossBetween val="between"/>
      </c:valAx>
    </c:plotArea>
    <c:plotVisOnly val="1"/>
  </c:chart>
  <c:externalData r:id="rId1"/>
</c:chartSpace>
</file>

<file path=ppt/charts/chart13.xml><?xml version="1.0" encoding="utf-8"?>
<c:chartSpace xmlns:c="http://schemas.openxmlformats.org/drawingml/2006/chart" xmlns:a="http://schemas.openxmlformats.org/drawingml/2006/main" xmlns:r="http://schemas.openxmlformats.org/officeDocument/2006/relationships">
  <c:date1904 val="1"/>
  <c:lang val="en-GB"/>
  <c:chart>
    <c:plotArea>
      <c:layout>
        <c:manualLayout>
          <c:layoutTarget val="inner"/>
          <c:xMode val="edge"/>
          <c:yMode val="edge"/>
          <c:x val="0.13975092768576342"/>
          <c:y val="0.23457763952153471"/>
          <c:w val="0.49931855756401111"/>
          <c:h val="0.69083800430089204"/>
        </c:manualLayout>
      </c:layout>
      <c:pieChart>
        <c:varyColors val="1"/>
        <c:ser>
          <c:idx val="0"/>
          <c:order val="0"/>
          <c:dLbls>
            <c:txPr>
              <a:bodyPr/>
              <a:lstStyle/>
              <a:p>
                <a:pPr>
                  <a:defRPr sz="2000"/>
                </a:pPr>
                <a:endParaRPr lang="en-US"/>
              </a:p>
            </c:txPr>
            <c:showPercent val="1"/>
            <c:showLeaderLines val="1"/>
          </c:dLbls>
          <c:cat>
            <c:strRef>
              <c:f>Sheet!$AM$1850:$AM$1853</c:f>
              <c:strCache>
                <c:ptCount val="4"/>
                <c:pt idx="0">
                  <c:v>Available as required</c:v>
                </c:pt>
                <c:pt idx="1">
                  <c:v>Available but not meeting the needs</c:v>
                </c:pt>
                <c:pt idx="2">
                  <c:v>Only available for a limited number of children</c:v>
                </c:pt>
                <c:pt idx="3">
                  <c:v>Not sufficiently available</c:v>
                </c:pt>
              </c:strCache>
            </c:strRef>
          </c:cat>
          <c:val>
            <c:numRef>
              <c:f>Sheet!$AN$1850:$AN$1853</c:f>
              <c:numCache>
                <c:formatCode>General</c:formatCode>
                <c:ptCount val="4"/>
                <c:pt idx="0">
                  <c:v>198</c:v>
                </c:pt>
                <c:pt idx="1">
                  <c:v>546</c:v>
                </c:pt>
                <c:pt idx="2">
                  <c:v>320</c:v>
                </c:pt>
                <c:pt idx="3">
                  <c:v>300</c:v>
                </c:pt>
              </c:numCache>
            </c:numRef>
          </c:val>
        </c:ser>
        <c:firstSliceAng val="0"/>
      </c:pieChart>
    </c:plotArea>
    <c:legend>
      <c:legendPos val="r"/>
      <c:txPr>
        <a:bodyPr/>
        <a:lstStyle/>
        <a:p>
          <a:pPr rtl="0">
            <a:defRPr sz="1200"/>
          </a:pPr>
          <a:endParaRPr lang="en-US"/>
        </a:p>
      </c:txPr>
    </c:legend>
    <c:plotVisOnly val="1"/>
  </c:chart>
  <c:externalData r:id="rId1"/>
  <c:userShapes r:id="rId2"/>
</c:chartSpace>
</file>

<file path=ppt/charts/chart14.xml><?xml version="1.0" encoding="utf-8"?>
<c:chartSpace xmlns:c="http://schemas.openxmlformats.org/drawingml/2006/chart" xmlns:a="http://schemas.openxmlformats.org/drawingml/2006/main" xmlns:r="http://schemas.openxmlformats.org/officeDocument/2006/relationships">
  <c:date1904 val="1"/>
  <c:lang val="en-GB"/>
  <c:chart>
    <c:plotArea>
      <c:layout>
        <c:manualLayout>
          <c:layoutTarget val="inner"/>
          <c:xMode val="edge"/>
          <c:yMode val="edge"/>
          <c:x val="0.11216472078921219"/>
          <c:y val="0.16174812146093129"/>
          <c:w val="0.57700881646002578"/>
          <c:h val="0.76368802159237215"/>
        </c:manualLayout>
      </c:layout>
      <c:pieChart>
        <c:varyColors val="1"/>
        <c:ser>
          <c:idx val="0"/>
          <c:order val="0"/>
          <c:dLbls>
            <c:txPr>
              <a:bodyPr/>
              <a:lstStyle/>
              <a:p>
                <a:pPr>
                  <a:defRPr sz="2000"/>
                </a:pPr>
                <a:endParaRPr lang="en-US"/>
              </a:p>
            </c:txPr>
            <c:showPercent val="1"/>
            <c:showLeaderLines val="1"/>
          </c:dLbls>
          <c:cat>
            <c:strRef>
              <c:f>Sheet!$AO$1850:$AO$1853</c:f>
              <c:strCache>
                <c:ptCount val="4"/>
                <c:pt idx="0">
                  <c:v>Strongly agree</c:v>
                </c:pt>
                <c:pt idx="1">
                  <c:v>Agree</c:v>
                </c:pt>
                <c:pt idx="2">
                  <c:v>Disagree</c:v>
                </c:pt>
                <c:pt idx="3">
                  <c:v>Strongly disagree</c:v>
                </c:pt>
              </c:strCache>
            </c:strRef>
          </c:cat>
          <c:val>
            <c:numRef>
              <c:f>Sheet!$AP$1850:$AP$1853</c:f>
              <c:numCache>
                <c:formatCode>General</c:formatCode>
                <c:ptCount val="4"/>
                <c:pt idx="0">
                  <c:v>76</c:v>
                </c:pt>
                <c:pt idx="1">
                  <c:v>549</c:v>
                </c:pt>
                <c:pt idx="2">
                  <c:v>533</c:v>
                </c:pt>
                <c:pt idx="3">
                  <c:v>172</c:v>
                </c:pt>
              </c:numCache>
            </c:numRef>
          </c:val>
        </c:ser>
        <c:firstSliceAng val="0"/>
      </c:pieChart>
    </c:plotArea>
    <c:legend>
      <c:legendPos val="r"/>
      <c:layout>
        <c:manualLayout>
          <c:xMode val="edge"/>
          <c:yMode val="edge"/>
          <c:x val="0.70014268478543817"/>
          <c:y val="0.37442779427521267"/>
          <c:w val="0.20187435992827338"/>
          <c:h val="0.24516579137158021"/>
        </c:manualLayout>
      </c:layout>
      <c:txPr>
        <a:bodyPr/>
        <a:lstStyle/>
        <a:p>
          <a:pPr rtl="0">
            <a:defRPr sz="1200"/>
          </a:pPr>
          <a:endParaRPr lang="en-US"/>
        </a:p>
      </c:txPr>
    </c:legend>
    <c:plotVisOnly val="1"/>
  </c:chart>
  <c:externalData r:id="rId1"/>
  <c:userShapes r:id="rId2"/>
</c:chartSpace>
</file>

<file path=ppt/charts/chart15.xml><?xml version="1.0" encoding="utf-8"?>
<c:chartSpace xmlns:c="http://schemas.openxmlformats.org/drawingml/2006/chart" xmlns:a="http://schemas.openxmlformats.org/drawingml/2006/main" xmlns:r="http://schemas.openxmlformats.org/officeDocument/2006/relationships">
  <c:date1904 val="1"/>
  <c:lang val="en-GB"/>
  <c:chart>
    <c:plotArea>
      <c:layout>
        <c:manualLayout>
          <c:layoutTarget val="inner"/>
          <c:xMode val="edge"/>
          <c:yMode val="edge"/>
          <c:x val="0.13276255025083888"/>
          <c:y val="0.18351661644831394"/>
          <c:w val="0.82610385727100788"/>
          <c:h val="0.67141882106174355"/>
        </c:manualLayout>
      </c:layout>
      <c:barChart>
        <c:barDir val="col"/>
        <c:grouping val="clustered"/>
        <c:ser>
          <c:idx val="0"/>
          <c:order val="0"/>
          <c:dLbls>
            <c:showVal val="1"/>
          </c:dLbls>
          <c:cat>
            <c:strRef>
              <c:f>Sheet!$AR$1850:$AR$1853</c:f>
              <c:strCache>
                <c:ptCount val="4"/>
                <c:pt idx="0">
                  <c:v>Children from areas of disadvantage</c:v>
                </c:pt>
                <c:pt idx="1">
                  <c:v>Children from affluent areas</c:v>
                </c:pt>
                <c:pt idx="2">
                  <c:v>Children from a different ethnic background</c:v>
                </c:pt>
                <c:pt idx="3">
                  <c:v>All children have equal access to SLCN support regardless of background</c:v>
                </c:pt>
              </c:strCache>
            </c:strRef>
          </c:cat>
          <c:val>
            <c:numRef>
              <c:f>Sheet!$AS$1850:$AS$1853</c:f>
              <c:numCache>
                <c:formatCode>General</c:formatCode>
                <c:ptCount val="4"/>
                <c:pt idx="0">
                  <c:v>264</c:v>
                </c:pt>
                <c:pt idx="1">
                  <c:v>81</c:v>
                </c:pt>
                <c:pt idx="2">
                  <c:v>150</c:v>
                </c:pt>
                <c:pt idx="3">
                  <c:v>892</c:v>
                </c:pt>
              </c:numCache>
            </c:numRef>
          </c:val>
        </c:ser>
        <c:axId val="93737728"/>
        <c:axId val="93739264"/>
      </c:barChart>
      <c:catAx>
        <c:axId val="93737728"/>
        <c:scaling>
          <c:orientation val="minMax"/>
        </c:scaling>
        <c:axPos val="b"/>
        <c:numFmt formatCode="General" sourceLinked="1"/>
        <c:tickLblPos val="nextTo"/>
        <c:crossAx val="93739264"/>
        <c:crosses val="autoZero"/>
        <c:auto val="1"/>
        <c:lblAlgn val="ctr"/>
        <c:lblOffset val="100"/>
      </c:catAx>
      <c:valAx>
        <c:axId val="93739264"/>
        <c:scaling>
          <c:orientation val="minMax"/>
        </c:scaling>
        <c:axPos val="l"/>
        <c:majorGridlines/>
        <c:numFmt formatCode="General" sourceLinked="1"/>
        <c:tickLblPos val="nextTo"/>
        <c:crossAx val="93737728"/>
        <c:crosses val="autoZero"/>
        <c:crossBetween val="between"/>
      </c:valAx>
    </c:plotArea>
    <c:plotVisOnly val="1"/>
  </c:chart>
  <c:externalData r:id="rId1"/>
  <c:userShapes r:id="rId2"/>
</c:chartSpace>
</file>

<file path=ppt/charts/chart16.xml><?xml version="1.0" encoding="utf-8"?>
<c:chartSpace xmlns:c="http://schemas.openxmlformats.org/drawingml/2006/chart" xmlns:a="http://schemas.openxmlformats.org/drawingml/2006/main" xmlns:r="http://schemas.openxmlformats.org/officeDocument/2006/relationships">
  <c:date1904 val="1"/>
  <c:lang val="en-GB"/>
  <c:chart>
    <c:plotArea>
      <c:layout>
        <c:manualLayout>
          <c:layoutTarget val="inner"/>
          <c:xMode val="edge"/>
          <c:yMode val="edge"/>
          <c:x val="0.10114743143017782"/>
          <c:y val="0.16636273415723296"/>
          <c:w val="0.5671397061381509"/>
          <c:h val="0.82047537835762852"/>
        </c:manualLayout>
      </c:layout>
      <c:pieChart>
        <c:varyColors val="1"/>
        <c:ser>
          <c:idx val="0"/>
          <c:order val="0"/>
          <c:dLbls>
            <c:txPr>
              <a:bodyPr/>
              <a:lstStyle/>
              <a:p>
                <a:pPr>
                  <a:defRPr sz="2000"/>
                </a:pPr>
                <a:endParaRPr lang="en-US"/>
              </a:p>
            </c:txPr>
            <c:showPercent val="1"/>
            <c:showLeaderLines val="1"/>
          </c:dLbls>
          <c:cat>
            <c:strRef>
              <c:f>Sheet!$AU$1850:$AU$1852</c:f>
              <c:strCache>
                <c:ptCount val="3"/>
                <c:pt idx="0">
                  <c:v>Collected and shared regularly</c:v>
                </c:pt>
                <c:pt idx="1">
                  <c:v>Available for some aspects, but not others</c:v>
                </c:pt>
                <c:pt idx="2">
                  <c:v>Not available</c:v>
                </c:pt>
              </c:strCache>
            </c:strRef>
          </c:cat>
          <c:val>
            <c:numRef>
              <c:f>Sheet!$AV$1850:$AV$1852</c:f>
              <c:numCache>
                <c:formatCode>General</c:formatCode>
                <c:ptCount val="3"/>
                <c:pt idx="0">
                  <c:v>196</c:v>
                </c:pt>
                <c:pt idx="1">
                  <c:v>685</c:v>
                </c:pt>
                <c:pt idx="2">
                  <c:v>422</c:v>
                </c:pt>
              </c:numCache>
            </c:numRef>
          </c:val>
        </c:ser>
        <c:firstSliceAng val="0"/>
      </c:pieChart>
    </c:plotArea>
    <c:legend>
      <c:legendPos val="r"/>
      <c:layout>
        <c:manualLayout>
          <c:xMode val="edge"/>
          <c:yMode val="edge"/>
          <c:x val="0.67411813951087374"/>
          <c:y val="0.34296272221826107"/>
          <c:w val="0.3122663699544056"/>
          <c:h val="0.29227684682869531"/>
        </c:manualLayout>
      </c:layout>
      <c:txPr>
        <a:bodyPr/>
        <a:lstStyle/>
        <a:p>
          <a:pPr rtl="0">
            <a:defRPr sz="1100"/>
          </a:pPr>
          <a:endParaRPr lang="en-US"/>
        </a:p>
      </c:txPr>
    </c:legend>
    <c:plotVisOnly val="1"/>
  </c:chart>
  <c:externalData r:id="rId1"/>
  <c:userShapes r:id="rId2"/>
</c:chartSpace>
</file>

<file path=ppt/charts/chart17.xml><?xml version="1.0" encoding="utf-8"?>
<c:chartSpace xmlns:c="http://schemas.openxmlformats.org/drawingml/2006/chart" xmlns:a="http://schemas.openxmlformats.org/drawingml/2006/main" xmlns:r="http://schemas.openxmlformats.org/officeDocument/2006/relationships">
  <c:lang val="en-GB"/>
  <c:chart>
    <c:plotArea>
      <c:layout>
        <c:manualLayout>
          <c:layoutTarget val="inner"/>
          <c:xMode val="edge"/>
          <c:yMode val="edge"/>
          <c:x val="7.7681962168522037E-2"/>
          <c:y val="0.12351364658496312"/>
          <c:w val="0.55528246900171696"/>
          <c:h val="0.87407724421842536"/>
        </c:manualLayout>
      </c:layout>
      <c:pieChart>
        <c:varyColors val="1"/>
        <c:ser>
          <c:idx val="0"/>
          <c:order val="0"/>
          <c:dLbls>
            <c:txPr>
              <a:bodyPr/>
              <a:lstStyle/>
              <a:p>
                <a:pPr>
                  <a:defRPr sz="2000"/>
                </a:pPr>
                <a:endParaRPr lang="en-US"/>
              </a:p>
            </c:txPr>
            <c:showPercent val="1"/>
            <c:showLeaderLines val="1"/>
          </c:dLbls>
          <c:cat>
            <c:strRef>
              <c:f>Sheet!$AX$1850:$AX$1853</c:f>
              <c:strCache>
                <c:ptCount val="4"/>
                <c:pt idx="0">
                  <c:v>Excellent</c:v>
                </c:pt>
                <c:pt idx="1">
                  <c:v>Good</c:v>
                </c:pt>
                <c:pt idx="2">
                  <c:v>Satisfactory</c:v>
                </c:pt>
                <c:pt idx="3">
                  <c:v>In need of significant improvement</c:v>
                </c:pt>
              </c:strCache>
            </c:strRef>
          </c:cat>
          <c:val>
            <c:numRef>
              <c:f>Sheet!$AY$1850:$AY$1853</c:f>
              <c:numCache>
                <c:formatCode>General</c:formatCode>
                <c:ptCount val="4"/>
                <c:pt idx="0">
                  <c:v>71</c:v>
                </c:pt>
                <c:pt idx="1">
                  <c:v>404</c:v>
                </c:pt>
                <c:pt idx="2">
                  <c:v>393</c:v>
                </c:pt>
                <c:pt idx="3">
                  <c:v>475</c:v>
                </c:pt>
              </c:numCache>
            </c:numRef>
          </c:val>
        </c:ser>
        <c:firstSliceAng val="0"/>
      </c:pieChart>
    </c:plotArea>
    <c:legend>
      <c:legendPos val="r"/>
      <c:txPr>
        <a:bodyPr/>
        <a:lstStyle/>
        <a:p>
          <a:pPr rtl="0">
            <a:defRPr sz="1400"/>
          </a:pPr>
          <a:endParaRPr lang="en-US"/>
        </a:p>
      </c:txPr>
    </c:legend>
    <c:plotVisOnly val="1"/>
  </c:chart>
  <c:externalData r:id="rId1"/>
  <c:userShapes r:id="rId2"/>
</c:chartSpace>
</file>

<file path=ppt/charts/chart18.xml><?xml version="1.0" encoding="utf-8"?>
<c:chartSpace xmlns:c="http://schemas.openxmlformats.org/drawingml/2006/chart" xmlns:a="http://schemas.openxmlformats.org/drawingml/2006/main" xmlns:r="http://schemas.openxmlformats.org/officeDocument/2006/relationships">
  <c:date1904 val="1"/>
  <c:lang val="en-GB"/>
  <c:chart>
    <c:plotArea>
      <c:layout>
        <c:manualLayout>
          <c:layoutTarget val="inner"/>
          <c:xMode val="edge"/>
          <c:yMode val="edge"/>
          <c:x val="7.9361684680538253E-2"/>
          <c:y val="0.14851083912811094"/>
          <c:w val="0.48325649001962767"/>
          <c:h val="0.79908553467812482"/>
        </c:manualLayout>
      </c:layout>
      <c:pieChart>
        <c:varyColors val="1"/>
        <c:ser>
          <c:idx val="0"/>
          <c:order val="0"/>
          <c:dLbls>
            <c:dLbl>
              <c:idx val="0"/>
              <c:spPr/>
              <c:txPr>
                <a:bodyPr/>
                <a:lstStyle/>
                <a:p>
                  <a:pPr>
                    <a:defRPr sz="1800"/>
                  </a:pPr>
                  <a:endParaRPr lang="en-US"/>
                </a:p>
              </c:txPr>
            </c:dLbl>
            <c:txPr>
              <a:bodyPr/>
              <a:lstStyle/>
              <a:p>
                <a:pPr>
                  <a:defRPr sz="2000"/>
                </a:pPr>
                <a:endParaRPr lang="en-US"/>
              </a:p>
            </c:txPr>
            <c:showVal val="1"/>
            <c:showLeaderLines val="1"/>
          </c:dLbls>
          <c:cat>
            <c:strRef>
              <c:f>Sheet!$AZ$1850:$AZ$1853</c:f>
              <c:strCache>
                <c:ptCount val="4"/>
                <c:pt idx="0">
                  <c:v>Excellent – regular collaboration at a strategic level</c:v>
                </c:pt>
                <c:pt idx="1">
                  <c:v>Good – regular consultation</c:v>
                </c:pt>
                <c:pt idx="2">
                  <c:v>Satisfactory – parents are informed</c:v>
                </c:pt>
                <c:pt idx="3">
                  <c:v>In need of significant improvement - happens rarely</c:v>
                </c:pt>
              </c:strCache>
            </c:strRef>
          </c:cat>
          <c:val>
            <c:numRef>
              <c:f>Sheet!$BA$1850:$BA$1853</c:f>
              <c:numCache>
                <c:formatCode>General</c:formatCode>
                <c:ptCount val="4"/>
                <c:pt idx="0">
                  <c:v>34</c:v>
                </c:pt>
                <c:pt idx="1">
                  <c:v>329</c:v>
                </c:pt>
                <c:pt idx="2">
                  <c:v>584</c:v>
                </c:pt>
                <c:pt idx="3">
                  <c:v>375</c:v>
                </c:pt>
              </c:numCache>
            </c:numRef>
          </c:val>
        </c:ser>
        <c:firstSliceAng val="0"/>
      </c:pieChart>
    </c:plotArea>
    <c:legend>
      <c:legendPos val="r"/>
      <c:layout>
        <c:manualLayout>
          <c:xMode val="edge"/>
          <c:yMode val="edge"/>
          <c:x val="0.6529521852069341"/>
          <c:y val="0.31895712374915502"/>
          <c:w val="0.33696956951873103"/>
          <c:h val="0.39819285171288965"/>
        </c:manualLayout>
      </c:layout>
      <c:txPr>
        <a:bodyPr/>
        <a:lstStyle/>
        <a:p>
          <a:pPr rtl="0">
            <a:defRPr sz="1100"/>
          </a:pPr>
          <a:endParaRPr lang="en-US"/>
        </a:p>
      </c:txPr>
    </c:legend>
    <c:plotVisOnly val="1"/>
  </c:chart>
  <c:externalData r:id="rId1"/>
  <c:userShapes r:id="rId2"/>
</c:chartSpace>
</file>

<file path=ppt/charts/chart19.xml><?xml version="1.0" encoding="utf-8"?>
<c:chartSpace xmlns:c="http://schemas.openxmlformats.org/drawingml/2006/chart" xmlns:a="http://schemas.openxmlformats.org/drawingml/2006/main" xmlns:r="http://schemas.openxmlformats.org/officeDocument/2006/relationships">
  <c:date1904 val="1"/>
  <c:lang val="en-GB"/>
  <c:chart>
    <c:plotArea>
      <c:layout>
        <c:manualLayout>
          <c:layoutTarget val="inner"/>
          <c:xMode val="edge"/>
          <c:yMode val="edge"/>
          <c:x val="7.7681962168522037E-2"/>
          <c:y val="0.12351364658496312"/>
          <c:w val="0.55528246900171629"/>
          <c:h val="0.87407724421842603"/>
        </c:manualLayout>
      </c:layout>
      <c:pieChart>
        <c:varyColors val="1"/>
        <c:ser>
          <c:idx val="0"/>
          <c:order val="0"/>
          <c:dLbls>
            <c:txPr>
              <a:bodyPr/>
              <a:lstStyle/>
              <a:p>
                <a:pPr>
                  <a:defRPr sz="2000"/>
                </a:pPr>
                <a:endParaRPr lang="en-US"/>
              </a:p>
            </c:txPr>
            <c:showPercent val="1"/>
            <c:showLeaderLines val="1"/>
          </c:dLbls>
          <c:cat>
            <c:strRef>
              <c:f>Sheet!$BB$1850:$BB$1853</c:f>
              <c:strCache>
                <c:ptCount val="4"/>
                <c:pt idx="0">
                  <c:v>Excellent</c:v>
                </c:pt>
                <c:pt idx="1">
                  <c:v>Good</c:v>
                </c:pt>
                <c:pt idx="2">
                  <c:v>Satisfactory</c:v>
                </c:pt>
                <c:pt idx="3">
                  <c:v>In need of improvement</c:v>
                </c:pt>
              </c:strCache>
            </c:strRef>
          </c:cat>
          <c:val>
            <c:numRef>
              <c:f>Sheet!$BC$1850:$BC$1853</c:f>
              <c:numCache>
                <c:formatCode>General</c:formatCode>
                <c:ptCount val="4"/>
                <c:pt idx="0">
                  <c:v>53</c:v>
                </c:pt>
                <c:pt idx="1">
                  <c:v>347</c:v>
                </c:pt>
                <c:pt idx="2">
                  <c:v>528</c:v>
                </c:pt>
                <c:pt idx="3">
                  <c:v>404</c:v>
                </c:pt>
              </c:numCache>
            </c:numRef>
          </c:val>
        </c:ser>
        <c:firstSliceAng val="0"/>
      </c:pieChart>
    </c:plotArea>
    <c:legend>
      <c:legendPos val="r"/>
      <c:txPr>
        <a:bodyPr/>
        <a:lstStyle/>
        <a:p>
          <a:pPr rtl="0">
            <a:defRPr sz="1100"/>
          </a:pPr>
          <a:endParaRPr lang="en-US"/>
        </a:p>
      </c:txPr>
    </c:legend>
    <c:plotVisOnly val="1"/>
  </c:chart>
  <c:externalData r:id="rId1"/>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GB"/>
  <c:chart>
    <c:plotArea>
      <c:layout>
        <c:manualLayout>
          <c:layoutTarget val="inner"/>
          <c:xMode val="edge"/>
          <c:yMode val="edge"/>
          <c:x val="5.0881134589153956E-2"/>
          <c:y val="0.14405220489087944"/>
          <c:w val="0.94619423705489536"/>
          <c:h val="0.65552851348126961"/>
        </c:manualLayout>
      </c:layout>
      <c:barChart>
        <c:barDir val="col"/>
        <c:grouping val="clustered"/>
        <c:ser>
          <c:idx val="1"/>
          <c:order val="0"/>
          <c:dLbls>
            <c:showVal val="1"/>
          </c:dLbls>
          <c:cat>
            <c:strRef>
              <c:f>Sheet!$J$1850:$J$1854</c:f>
              <c:strCache>
                <c:ptCount val="5"/>
                <c:pt idx="0">
                  <c:v>A high priority</c:v>
                </c:pt>
                <c:pt idx="1">
                  <c:v>One of many competing priorities</c:v>
                </c:pt>
                <c:pt idx="2">
                  <c:v>Not a priority</c:v>
                </c:pt>
                <c:pt idx="3">
                  <c:v>A priority for health only</c:v>
                </c:pt>
                <c:pt idx="4">
                  <c:v>A priority for education only</c:v>
                </c:pt>
              </c:strCache>
            </c:strRef>
          </c:cat>
          <c:val>
            <c:numRef>
              <c:f>Sheet!$K$1850:$K$1854</c:f>
              <c:numCache>
                <c:formatCode>General</c:formatCode>
                <c:ptCount val="5"/>
                <c:pt idx="0">
                  <c:v>254</c:v>
                </c:pt>
                <c:pt idx="1">
                  <c:v>885</c:v>
                </c:pt>
                <c:pt idx="2">
                  <c:v>167</c:v>
                </c:pt>
                <c:pt idx="3">
                  <c:v>22</c:v>
                </c:pt>
                <c:pt idx="4">
                  <c:v>39</c:v>
                </c:pt>
              </c:numCache>
            </c:numRef>
          </c:val>
        </c:ser>
        <c:axId val="90060288"/>
        <c:axId val="90061824"/>
      </c:barChart>
      <c:catAx>
        <c:axId val="90060288"/>
        <c:scaling>
          <c:orientation val="minMax"/>
        </c:scaling>
        <c:axPos val="b"/>
        <c:numFmt formatCode="General" sourceLinked="1"/>
        <c:tickLblPos val="nextTo"/>
        <c:crossAx val="90061824"/>
        <c:crosses val="autoZero"/>
        <c:auto val="1"/>
        <c:lblAlgn val="ctr"/>
        <c:lblOffset val="100"/>
      </c:catAx>
      <c:valAx>
        <c:axId val="90061824"/>
        <c:scaling>
          <c:orientation val="minMax"/>
        </c:scaling>
        <c:axPos val="l"/>
        <c:majorGridlines/>
        <c:numFmt formatCode="General" sourceLinked="1"/>
        <c:tickLblPos val="nextTo"/>
        <c:crossAx val="90060288"/>
        <c:crosses val="autoZero"/>
        <c:crossBetween val="between"/>
      </c:valAx>
    </c:plotArea>
    <c:plotVisOnly val="1"/>
  </c:chart>
  <c:externalData r:id="rId1"/>
  <c:userShapes r:id="rId2"/>
</c:chartSpace>
</file>

<file path=ppt/charts/chart20.xml><?xml version="1.0" encoding="utf-8"?>
<c:chartSpace xmlns:c="http://schemas.openxmlformats.org/drawingml/2006/chart" xmlns:a="http://schemas.openxmlformats.org/drawingml/2006/main" xmlns:r="http://schemas.openxmlformats.org/officeDocument/2006/relationships">
  <c:lang val="en-GB"/>
  <c:chart>
    <c:plotArea>
      <c:layout>
        <c:manualLayout>
          <c:layoutTarget val="inner"/>
          <c:xMode val="edge"/>
          <c:yMode val="edge"/>
          <c:x val="7.7681962168522037E-2"/>
          <c:y val="0.12351364658496312"/>
          <c:w val="0.55528246900171607"/>
          <c:h val="0.87407724421842625"/>
        </c:manualLayout>
      </c:layout>
      <c:pieChart>
        <c:varyColors val="1"/>
        <c:ser>
          <c:idx val="0"/>
          <c:order val="0"/>
          <c:dLbls>
            <c:txPr>
              <a:bodyPr/>
              <a:lstStyle/>
              <a:p>
                <a:pPr>
                  <a:defRPr sz="2000"/>
                </a:pPr>
                <a:endParaRPr lang="en-US"/>
              </a:p>
            </c:txPr>
            <c:showPercent val="1"/>
            <c:showLeaderLines val="1"/>
          </c:dLbls>
          <c:cat>
            <c:strRef>
              <c:f>Sheet!$BE$1850:$BE$1853</c:f>
              <c:strCache>
                <c:ptCount val="4"/>
                <c:pt idx="0">
                  <c:v>All or most of the time</c:v>
                </c:pt>
                <c:pt idx="1">
                  <c:v>Sometimes</c:v>
                </c:pt>
                <c:pt idx="2">
                  <c:v>Rarely</c:v>
                </c:pt>
                <c:pt idx="3">
                  <c:v>Never</c:v>
                </c:pt>
              </c:strCache>
            </c:strRef>
          </c:cat>
          <c:val>
            <c:numRef>
              <c:f>Sheet!$BF$1850:$BF$1853</c:f>
              <c:numCache>
                <c:formatCode>General</c:formatCode>
                <c:ptCount val="4"/>
                <c:pt idx="0">
                  <c:v>67</c:v>
                </c:pt>
                <c:pt idx="1">
                  <c:v>439</c:v>
                </c:pt>
                <c:pt idx="2">
                  <c:v>529</c:v>
                </c:pt>
                <c:pt idx="3">
                  <c:v>246</c:v>
                </c:pt>
              </c:numCache>
            </c:numRef>
          </c:val>
        </c:ser>
        <c:firstSliceAng val="0"/>
      </c:pieChart>
    </c:plotArea>
    <c:legend>
      <c:legendPos val="r"/>
      <c:txPr>
        <a:bodyPr/>
        <a:lstStyle/>
        <a:p>
          <a:pPr rtl="0">
            <a:defRPr sz="1100"/>
          </a:pPr>
          <a:endParaRPr lang="en-US"/>
        </a:p>
      </c:txPr>
    </c:legend>
    <c:plotVisOnly val="1"/>
  </c:chart>
  <c:externalData r:id="rId1"/>
  <c:userShapes r:id="rId2"/>
</c:chartSpace>
</file>

<file path=ppt/charts/chart21.xml><?xml version="1.0" encoding="utf-8"?>
<c:chartSpace xmlns:c="http://schemas.openxmlformats.org/drawingml/2006/chart" xmlns:a="http://schemas.openxmlformats.org/drawingml/2006/main" xmlns:r="http://schemas.openxmlformats.org/officeDocument/2006/relationships">
  <c:date1904 val="1"/>
  <c:lang val="en-GB"/>
  <c:chart>
    <c:plotArea>
      <c:layout>
        <c:manualLayout>
          <c:layoutTarget val="inner"/>
          <c:xMode val="edge"/>
          <c:yMode val="edge"/>
          <c:x val="7.7681962168522037E-2"/>
          <c:y val="0.12351364658496312"/>
          <c:w val="0.55528246900171585"/>
          <c:h val="0.87407724421842659"/>
        </c:manualLayout>
      </c:layout>
      <c:pieChart>
        <c:varyColors val="1"/>
        <c:ser>
          <c:idx val="0"/>
          <c:order val="0"/>
          <c:dLbls>
            <c:txPr>
              <a:bodyPr/>
              <a:lstStyle/>
              <a:p>
                <a:pPr>
                  <a:defRPr sz="2000"/>
                </a:pPr>
                <a:endParaRPr lang="en-US"/>
              </a:p>
            </c:txPr>
            <c:showPercent val="1"/>
            <c:showLeaderLines val="1"/>
          </c:dLbls>
          <c:cat>
            <c:strRef>
              <c:f>Sheet!$BE$1855:$BE$1857</c:f>
              <c:strCache>
                <c:ptCount val="3"/>
                <c:pt idx="0">
                  <c:v>Clear and helpful</c:v>
                </c:pt>
                <c:pt idx="1">
                  <c:v>In need of strengthening</c:v>
                </c:pt>
                <c:pt idx="2">
                  <c:v>Not clear</c:v>
                </c:pt>
              </c:strCache>
            </c:strRef>
          </c:cat>
          <c:val>
            <c:numRef>
              <c:f>Sheet!$BF$1855:$BF$1857</c:f>
              <c:numCache>
                <c:formatCode>General</c:formatCode>
                <c:ptCount val="3"/>
                <c:pt idx="0">
                  <c:v>62</c:v>
                </c:pt>
                <c:pt idx="1">
                  <c:v>712</c:v>
                </c:pt>
                <c:pt idx="2">
                  <c:v>558</c:v>
                </c:pt>
              </c:numCache>
            </c:numRef>
          </c:val>
        </c:ser>
        <c:firstSliceAng val="0"/>
      </c:pieChart>
    </c:plotArea>
    <c:legend>
      <c:legendPos val="r"/>
      <c:layout>
        <c:manualLayout>
          <c:xMode val="edge"/>
          <c:yMode val="edge"/>
          <c:x val="0.78504863596014085"/>
          <c:y val="0.41891673053276635"/>
          <c:w val="0.21495136403985921"/>
          <c:h val="0.4211549470021223"/>
        </c:manualLayout>
      </c:layout>
      <c:txPr>
        <a:bodyPr/>
        <a:lstStyle/>
        <a:p>
          <a:pPr rtl="0">
            <a:defRPr sz="1100"/>
          </a:pPr>
          <a:endParaRPr lang="en-US"/>
        </a:p>
      </c:txPr>
    </c:legend>
    <c:plotVisOnly val="1"/>
  </c:chart>
  <c:externalData r:id="rId1"/>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GB"/>
  <c:chart>
    <c:plotArea>
      <c:layout>
        <c:manualLayout>
          <c:layoutTarget val="inner"/>
          <c:xMode val="edge"/>
          <c:yMode val="edge"/>
          <c:x val="0.1040034281911443"/>
          <c:y val="0.18351661644831394"/>
          <c:w val="0.8548630734953796"/>
          <c:h val="0.67141882106174355"/>
        </c:manualLayout>
      </c:layout>
      <c:barChart>
        <c:barDir val="col"/>
        <c:grouping val="clustered"/>
        <c:ser>
          <c:idx val="0"/>
          <c:order val="0"/>
          <c:dLbls>
            <c:showVal val="1"/>
          </c:dLbls>
          <c:cat>
            <c:strRef>
              <c:f>Sheet!$N$1850:$N$1852</c:f>
              <c:strCache>
                <c:ptCount val="3"/>
                <c:pt idx="0">
                  <c:v>Yes</c:v>
                </c:pt>
                <c:pt idx="1">
                  <c:v>No</c:v>
                </c:pt>
                <c:pt idx="2">
                  <c:v>Unsure</c:v>
                </c:pt>
              </c:strCache>
            </c:strRef>
          </c:cat>
          <c:val>
            <c:numRef>
              <c:f>Sheet!$O$1850:$O$1852</c:f>
              <c:numCache>
                <c:formatCode>General</c:formatCode>
                <c:ptCount val="3"/>
                <c:pt idx="0">
                  <c:v>488</c:v>
                </c:pt>
                <c:pt idx="1">
                  <c:v>287</c:v>
                </c:pt>
                <c:pt idx="2">
                  <c:v>590</c:v>
                </c:pt>
              </c:numCache>
            </c:numRef>
          </c:val>
        </c:ser>
        <c:axId val="90108672"/>
        <c:axId val="90110208"/>
      </c:barChart>
      <c:catAx>
        <c:axId val="90108672"/>
        <c:scaling>
          <c:orientation val="minMax"/>
        </c:scaling>
        <c:axPos val="b"/>
        <c:numFmt formatCode="General" sourceLinked="1"/>
        <c:tickLblPos val="nextTo"/>
        <c:crossAx val="90110208"/>
        <c:crosses val="autoZero"/>
        <c:auto val="1"/>
        <c:lblAlgn val="ctr"/>
        <c:lblOffset val="100"/>
      </c:catAx>
      <c:valAx>
        <c:axId val="90110208"/>
        <c:scaling>
          <c:orientation val="minMax"/>
        </c:scaling>
        <c:axPos val="l"/>
        <c:majorGridlines/>
        <c:numFmt formatCode="General" sourceLinked="1"/>
        <c:tickLblPos val="nextTo"/>
        <c:crossAx val="90108672"/>
        <c:crosses val="autoZero"/>
        <c:crossBetween val="between"/>
      </c:valAx>
    </c:plotArea>
    <c:plotVisOnly val="1"/>
  </c:chart>
  <c:externalData r:id="rId1"/>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GB"/>
  <c:chart>
    <c:plotArea>
      <c:layout>
        <c:manualLayout>
          <c:layoutTarget val="inner"/>
          <c:xMode val="edge"/>
          <c:yMode val="edge"/>
          <c:x val="0.18658227789504872"/>
          <c:y val="0.12839975452462954"/>
          <c:w val="0.48623789743526435"/>
          <c:h val="0.90405065146018271"/>
        </c:manualLayout>
      </c:layout>
      <c:pieChart>
        <c:varyColors val="1"/>
        <c:ser>
          <c:idx val="0"/>
          <c:order val="0"/>
          <c:dLbls>
            <c:txPr>
              <a:bodyPr/>
              <a:lstStyle/>
              <a:p>
                <a:pPr>
                  <a:defRPr sz="2000"/>
                </a:pPr>
                <a:endParaRPr lang="en-US"/>
              </a:p>
            </c:txPr>
            <c:showPercent val="1"/>
            <c:showLeaderLines val="1"/>
          </c:dLbls>
          <c:cat>
            <c:strRef>
              <c:f>Sheet!$Q$1850:$Q$1853</c:f>
              <c:strCache>
                <c:ptCount val="4"/>
                <c:pt idx="0">
                  <c:v>Strongly agree</c:v>
                </c:pt>
                <c:pt idx="1">
                  <c:v>Agree</c:v>
                </c:pt>
                <c:pt idx="2">
                  <c:v>Disaagree</c:v>
                </c:pt>
                <c:pt idx="3">
                  <c:v>Strongly Disagree</c:v>
                </c:pt>
              </c:strCache>
            </c:strRef>
          </c:cat>
          <c:val>
            <c:numRef>
              <c:f>Sheet!$R$1850:$R$1853</c:f>
              <c:numCache>
                <c:formatCode>General</c:formatCode>
                <c:ptCount val="4"/>
                <c:pt idx="0">
                  <c:v>139</c:v>
                </c:pt>
                <c:pt idx="1">
                  <c:v>659</c:v>
                </c:pt>
                <c:pt idx="2">
                  <c:v>471</c:v>
                </c:pt>
                <c:pt idx="3">
                  <c:v>93</c:v>
                </c:pt>
              </c:numCache>
            </c:numRef>
          </c:val>
        </c:ser>
        <c:firstSliceAng val="0"/>
      </c:pieChart>
    </c:plotArea>
    <c:legend>
      <c:legendPos val="r"/>
      <c:layout/>
      <c:txPr>
        <a:bodyPr/>
        <a:lstStyle/>
        <a:p>
          <a:pPr rtl="0">
            <a:defRPr sz="1200"/>
          </a:pPr>
          <a:endParaRPr lang="en-US"/>
        </a:p>
      </c:txPr>
    </c:legend>
    <c:plotVisOnly val="1"/>
  </c:chart>
  <c:externalData r:id="rId1"/>
  <c:userShapes r:id="rId2"/>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n-GB"/>
  <c:chart>
    <c:plotArea>
      <c:layout>
        <c:manualLayout>
          <c:layoutTarget val="inner"/>
          <c:xMode val="edge"/>
          <c:yMode val="edge"/>
          <c:x val="9.3773840769904068E-2"/>
          <c:y val="0.19226791520543596"/>
          <c:w val="0.54368406497247024"/>
          <c:h val="0.80773201125800853"/>
        </c:manualLayout>
      </c:layout>
      <c:pieChart>
        <c:varyColors val="1"/>
        <c:ser>
          <c:idx val="0"/>
          <c:order val="0"/>
          <c:dLbls>
            <c:txPr>
              <a:bodyPr/>
              <a:lstStyle/>
              <a:p>
                <a:pPr>
                  <a:defRPr sz="2000"/>
                </a:pPr>
                <a:endParaRPr lang="en-US"/>
              </a:p>
            </c:txPr>
            <c:showPercent val="1"/>
            <c:showLeaderLines val="1"/>
          </c:dLbls>
          <c:cat>
            <c:strRef>
              <c:f>Sheet!$T$1850:$T$1853</c:f>
              <c:strCache>
                <c:ptCount val="4"/>
                <c:pt idx="0">
                  <c:v>Excellent</c:v>
                </c:pt>
                <c:pt idx="1">
                  <c:v>Good</c:v>
                </c:pt>
                <c:pt idx="2">
                  <c:v>Satisfactory</c:v>
                </c:pt>
                <c:pt idx="3">
                  <c:v>In need of significant improvement</c:v>
                </c:pt>
              </c:strCache>
            </c:strRef>
          </c:cat>
          <c:val>
            <c:numRef>
              <c:f>Sheet!$U$1850:$U$1853</c:f>
              <c:numCache>
                <c:formatCode>General</c:formatCode>
                <c:ptCount val="4"/>
                <c:pt idx="0">
                  <c:v>116</c:v>
                </c:pt>
                <c:pt idx="1">
                  <c:v>535</c:v>
                </c:pt>
                <c:pt idx="2">
                  <c:v>397</c:v>
                </c:pt>
                <c:pt idx="3">
                  <c:v>312</c:v>
                </c:pt>
              </c:numCache>
            </c:numRef>
          </c:val>
        </c:ser>
        <c:firstSliceAng val="0"/>
      </c:pieChart>
    </c:plotArea>
    <c:legend>
      <c:legendPos val="r"/>
      <c:layout/>
      <c:txPr>
        <a:bodyPr/>
        <a:lstStyle/>
        <a:p>
          <a:pPr rtl="0">
            <a:defRPr sz="1400"/>
          </a:pPr>
          <a:endParaRPr lang="en-US"/>
        </a:p>
      </c:txPr>
    </c:legend>
    <c:plotVisOnly val="1"/>
  </c:chart>
  <c:externalData r:id="rId1"/>
  <c:userShapes r:id="rId2"/>
</c:chartSpace>
</file>

<file path=ppt/charts/chart6.xml><?xml version="1.0" encoding="utf-8"?>
<c:chartSpace xmlns:c="http://schemas.openxmlformats.org/drawingml/2006/chart" xmlns:a="http://schemas.openxmlformats.org/drawingml/2006/main" xmlns:r="http://schemas.openxmlformats.org/officeDocument/2006/relationships">
  <c:date1904 val="1"/>
  <c:lang val="en-GB"/>
  <c:chart>
    <c:plotArea>
      <c:layout>
        <c:manualLayout>
          <c:layoutTarget val="inner"/>
          <c:xMode val="edge"/>
          <c:yMode val="edge"/>
          <c:x val="0.16451508407278437"/>
          <c:y val="0.21827675712799607"/>
          <c:w val="0.46740680774031651"/>
          <c:h val="0.78156548179528307"/>
        </c:manualLayout>
      </c:layout>
      <c:pieChart>
        <c:varyColors val="1"/>
        <c:ser>
          <c:idx val="0"/>
          <c:order val="0"/>
          <c:dPt>
            <c:idx val="1"/>
            <c:explosion val="1"/>
          </c:dPt>
          <c:dLbls>
            <c:dLbl>
              <c:idx val="0"/>
              <c:spPr/>
              <c:txPr>
                <a:bodyPr/>
                <a:lstStyle/>
                <a:p>
                  <a:pPr>
                    <a:defRPr sz="1600"/>
                  </a:pPr>
                  <a:endParaRPr lang="en-US"/>
                </a:p>
              </c:txPr>
            </c:dLbl>
            <c:txPr>
              <a:bodyPr/>
              <a:lstStyle/>
              <a:p>
                <a:pPr>
                  <a:defRPr sz="2000"/>
                </a:pPr>
                <a:endParaRPr lang="en-US"/>
              </a:p>
            </c:txPr>
            <c:showPercent val="1"/>
            <c:showLeaderLines val="1"/>
          </c:dLbls>
          <c:cat>
            <c:strRef>
              <c:f>Sheet!$V$1850:$V$1853</c:f>
              <c:strCache>
                <c:ptCount val="4"/>
                <c:pt idx="0">
                  <c:v>Excellent</c:v>
                </c:pt>
                <c:pt idx="1">
                  <c:v>Good</c:v>
                </c:pt>
                <c:pt idx="2">
                  <c:v>Satisfactory</c:v>
                </c:pt>
                <c:pt idx="3">
                  <c:v>In need of significant improvement</c:v>
                </c:pt>
              </c:strCache>
            </c:strRef>
          </c:cat>
          <c:val>
            <c:numRef>
              <c:f>Sheet!$W$1850:$W$1853</c:f>
              <c:numCache>
                <c:formatCode>General</c:formatCode>
                <c:ptCount val="4"/>
                <c:pt idx="0">
                  <c:v>42</c:v>
                </c:pt>
                <c:pt idx="1">
                  <c:v>400</c:v>
                </c:pt>
                <c:pt idx="2">
                  <c:v>486</c:v>
                </c:pt>
                <c:pt idx="3">
                  <c:v>397</c:v>
                </c:pt>
              </c:numCache>
            </c:numRef>
          </c:val>
        </c:ser>
        <c:firstSliceAng val="0"/>
      </c:pieChart>
    </c:plotArea>
    <c:legend>
      <c:legendPos val="r"/>
      <c:layout/>
      <c:txPr>
        <a:bodyPr/>
        <a:lstStyle/>
        <a:p>
          <a:pPr rtl="0">
            <a:defRPr sz="1100"/>
          </a:pPr>
          <a:endParaRPr lang="en-US"/>
        </a:p>
      </c:txPr>
    </c:legend>
    <c:plotVisOnly val="1"/>
  </c:chart>
  <c:externalData r:id="rId1"/>
  <c:userShapes r:id="rId2"/>
</c:chartSpace>
</file>

<file path=ppt/charts/chart7.xml><?xml version="1.0" encoding="utf-8"?>
<c:chartSpace xmlns:c="http://schemas.openxmlformats.org/drawingml/2006/chart" xmlns:a="http://schemas.openxmlformats.org/drawingml/2006/main" xmlns:r="http://schemas.openxmlformats.org/officeDocument/2006/relationships">
  <c:date1904 val="1"/>
  <c:lang val="en-GB"/>
  <c:chart>
    <c:plotArea>
      <c:layout>
        <c:manualLayout>
          <c:layoutTarget val="inner"/>
          <c:xMode val="edge"/>
          <c:yMode val="edge"/>
          <c:x val="9.3773840769904068E-2"/>
          <c:y val="0.19226791520543596"/>
          <c:w val="0.53434711402727186"/>
          <c:h val="0.80773212494110758"/>
        </c:manualLayout>
      </c:layout>
      <c:pieChart>
        <c:varyColors val="1"/>
        <c:ser>
          <c:idx val="0"/>
          <c:order val="0"/>
          <c:dLbls>
            <c:txPr>
              <a:bodyPr/>
              <a:lstStyle/>
              <a:p>
                <a:pPr>
                  <a:defRPr sz="2000"/>
                </a:pPr>
                <a:endParaRPr lang="en-US"/>
              </a:p>
            </c:txPr>
            <c:showPercent val="1"/>
            <c:showLeaderLines val="1"/>
          </c:dLbls>
          <c:cat>
            <c:strRef>
              <c:f>Sheet!$X$1850:$X$1853</c:f>
              <c:strCache>
                <c:ptCount val="4"/>
                <c:pt idx="0">
                  <c:v>Excellent</c:v>
                </c:pt>
                <c:pt idx="1">
                  <c:v>Good</c:v>
                </c:pt>
                <c:pt idx="2">
                  <c:v>Satisfactory</c:v>
                </c:pt>
                <c:pt idx="3">
                  <c:v>In need of significant improvement</c:v>
                </c:pt>
              </c:strCache>
            </c:strRef>
          </c:cat>
          <c:val>
            <c:numRef>
              <c:f>Sheet!$Y$1850:$Y$1853</c:f>
              <c:numCache>
                <c:formatCode>General</c:formatCode>
                <c:ptCount val="4"/>
                <c:pt idx="0">
                  <c:v>133</c:v>
                </c:pt>
                <c:pt idx="1">
                  <c:v>357</c:v>
                </c:pt>
                <c:pt idx="2">
                  <c:v>391</c:v>
                </c:pt>
                <c:pt idx="3">
                  <c:v>473</c:v>
                </c:pt>
              </c:numCache>
            </c:numRef>
          </c:val>
        </c:ser>
        <c:firstSliceAng val="0"/>
      </c:pieChart>
    </c:plotArea>
    <c:legend>
      <c:legendPos val="r"/>
      <c:layout/>
      <c:txPr>
        <a:bodyPr/>
        <a:lstStyle/>
        <a:p>
          <a:pPr>
            <a:defRPr sz="1200"/>
          </a:pPr>
          <a:endParaRPr lang="en-US"/>
        </a:p>
      </c:txPr>
    </c:legend>
    <c:plotVisOnly val="1"/>
  </c:chart>
  <c:externalData r:id="rId1"/>
  <c:userShapes r:id="rId2"/>
</c:chartSpace>
</file>

<file path=ppt/charts/chart8.xml><?xml version="1.0" encoding="utf-8"?>
<c:chartSpace xmlns:c="http://schemas.openxmlformats.org/drawingml/2006/chart" xmlns:a="http://schemas.openxmlformats.org/drawingml/2006/main" xmlns:r="http://schemas.openxmlformats.org/officeDocument/2006/relationships">
  <c:date1904 val="1"/>
  <c:lang val="en-GB"/>
  <c:chart>
    <c:plotArea>
      <c:layout>
        <c:manualLayout>
          <c:layoutTarget val="inner"/>
          <c:xMode val="edge"/>
          <c:yMode val="edge"/>
          <c:x val="0.13975092768576342"/>
          <c:y val="0.16696941080620678"/>
          <c:w val="0.52612458264871165"/>
          <c:h val="0.83303058919379325"/>
        </c:manualLayout>
      </c:layout>
      <c:pieChart>
        <c:varyColors val="1"/>
        <c:ser>
          <c:idx val="0"/>
          <c:order val="0"/>
          <c:dLbls>
            <c:dLbl>
              <c:idx val="3"/>
              <c:spPr/>
              <c:txPr>
                <a:bodyPr/>
                <a:lstStyle/>
                <a:p>
                  <a:pPr>
                    <a:defRPr sz="1800"/>
                  </a:pPr>
                  <a:endParaRPr lang="en-US"/>
                </a:p>
              </c:txPr>
            </c:dLbl>
            <c:txPr>
              <a:bodyPr/>
              <a:lstStyle/>
              <a:p>
                <a:pPr>
                  <a:defRPr sz="2000"/>
                </a:pPr>
                <a:endParaRPr lang="en-US"/>
              </a:p>
            </c:txPr>
            <c:showPercent val="1"/>
            <c:showLeaderLines val="1"/>
          </c:dLbls>
          <c:cat>
            <c:strRef>
              <c:f>Sheet!$X$1855:$X$1858</c:f>
              <c:strCache>
                <c:ptCount val="4"/>
                <c:pt idx="0">
                  <c:v>All or most of the time</c:v>
                </c:pt>
                <c:pt idx="1">
                  <c:v>Sometimes</c:v>
                </c:pt>
                <c:pt idx="2">
                  <c:v>Rarely </c:v>
                </c:pt>
                <c:pt idx="3">
                  <c:v>Never</c:v>
                </c:pt>
              </c:strCache>
            </c:strRef>
          </c:cat>
          <c:val>
            <c:numRef>
              <c:f>Sheet!$Y$1855:$Y$1858</c:f>
              <c:numCache>
                <c:formatCode>General</c:formatCode>
                <c:ptCount val="4"/>
                <c:pt idx="0">
                  <c:v>280</c:v>
                </c:pt>
                <c:pt idx="1">
                  <c:v>777</c:v>
                </c:pt>
                <c:pt idx="2">
                  <c:v>263</c:v>
                </c:pt>
                <c:pt idx="3">
                  <c:v>42</c:v>
                </c:pt>
              </c:numCache>
            </c:numRef>
          </c:val>
        </c:ser>
        <c:firstSliceAng val="0"/>
      </c:pieChart>
    </c:plotArea>
    <c:legend>
      <c:legendPos val="r"/>
      <c:layout/>
      <c:txPr>
        <a:bodyPr/>
        <a:lstStyle/>
        <a:p>
          <a:pPr rtl="0">
            <a:defRPr sz="1100"/>
          </a:pPr>
          <a:endParaRPr lang="en-US"/>
        </a:p>
      </c:txPr>
    </c:legend>
    <c:plotVisOnly val="1"/>
  </c:chart>
  <c:externalData r:id="rId1"/>
  <c:userShapes r:id="rId2"/>
</c:chartSpace>
</file>

<file path=ppt/charts/chart9.xml><?xml version="1.0" encoding="utf-8"?>
<c:chartSpace xmlns:c="http://schemas.openxmlformats.org/drawingml/2006/chart" xmlns:a="http://schemas.openxmlformats.org/drawingml/2006/main" xmlns:r="http://schemas.openxmlformats.org/officeDocument/2006/relationships">
  <c:date1904 val="1"/>
  <c:lang val="en-GB"/>
  <c:chart>
    <c:plotArea>
      <c:layout>
        <c:manualLayout>
          <c:layoutTarget val="inner"/>
          <c:xMode val="edge"/>
          <c:yMode val="edge"/>
          <c:x val="0.13975092768576342"/>
          <c:y val="0.22302953441681084"/>
          <c:w val="0.53734458248600392"/>
          <c:h val="0.7769704655831895"/>
        </c:manualLayout>
      </c:layout>
      <c:pieChart>
        <c:varyColors val="1"/>
        <c:ser>
          <c:idx val="0"/>
          <c:order val="0"/>
          <c:dLbls>
            <c:txPr>
              <a:bodyPr/>
              <a:lstStyle/>
              <a:p>
                <a:pPr>
                  <a:defRPr sz="2000"/>
                </a:pPr>
                <a:endParaRPr lang="en-US"/>
              </a:p>
            </c:txPr>
            <c:showPercent val="1"/>
            <c:showLeaderLines val="1"/>
          </c:dLbls>
          <c:cat>
            <c:strRef>
              <c:f>Sheet!$Z$1850:$Z$1853</c:f>
              <c:strCache>
                <c:ptCount val="4"/>
                <c:pt idx="0">
                  <c:v>Excellent</c:v>
                </c:pt>
                <c:pt idx="1">
                  <c:v>Good</c:v>
                </c:pt>
                <c:pt idx="2">
                  <c:v>Satisfactory</c:v>
                </c:pt>
                <c:pt idx="3">
                  <c:v>In need of significant improvement</c:v>
                </c:pt>
              </c:strCache>
            </c:strRef>
          </c:cat>
          <c:val>
            <c:numRef>
              <c:f>Sheet!$AA$1850:$AA$1853</c:f>
              <c:numCache>
                <c:formatCode>General</c:formatCode>
                <c:ptCount val="4"/>
                <c:pt idx="0">
                  <c:v>55</c:v>
                </c:pt>
                <c:pt idx="1">
                  <c:v>321</c:v>
                </c:pt>
                <c:pt idx="2">
                  <c:v>423</c:v>
                </c:pt>
                <c:pt idx="3">
                  <c:v>497</c:v>
                </c:pt>
              </c:numCache>
            </c:numRef>
          </c:val>
        </c:ser>
        <c:firstSliceAng val="0"/>
      </c:pieChart>
    </c:plotArea>
    <c:legend>
      <c:legendPos val="r"/>
      <c:layout>
        <c:manualLayout>
          <c:xMode val="edge"/>
          <c:yMode val="edge"/>
          <c:x val="0.70148531201847253"/>
          <c:y val="0.27634429507832481"/>
          <c:w val="0.23141767460620324"/>
          <c:h val="0.44101250654689156"/>
        </c:manualLayout>
      </c:layout>
      <c:txPr>
        <a:bodyPr/>
        <a:lstStyle/>
        <a:p>
          <a:pPr rtl="0">
            <a:defRPr sz="1200"/>
          </a:pPr>
          <a:endParaRPr lang="en-US"/>
        </a:p>
      </c:txPr>
    </c:legend>
    <c:plotVisOnly val="1"/>
  </c:chart>
  <c:externalData r:id="rId1"/>
  <c:userShapes r:id="rId2"/>
</c:chartSpace>
</file>

<file path=ppt/drawings/drawing1.xml><?xml version="1.0" encoding="utf-8"?>
<c:userShapes xmlns:c="http://schemas.openxmlformats.org/drawingml/2006/chart">
  <cdr:relSizeAnchor xmlns:cdr="http://schemas.openxmlformats.org/drawingml/2006/chartDrawing">
    <cdr:from>
      <cdr:x>0.08333</cdr:x>
      <cdr:y>0</cdr:y>
    </cdr:from>
    <cdr:to>
      <cdr:x>0.85833</cdr:x>
      <cdr:y>0.12786</cdr:y>
    </cdr:to>
    <cdr:sp macro="" textlink="">
      <cdr:nvSpPr>
        <cdr:cNvPr id="2" name="TextBox 1"/>
        <cdr:cNvSpPr txBox="1"/>
      </cdr:nvSpPr>
      <cdr:spPr>
        <a:xfrm xmlns:a="http://schemas.openxmlformats.org/drawingml/2006/main">
          <a:off x="720080" y="0"/>
          <a:ext cx="6696744" cy="57606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GB" sz="1600" dirty="0" smtClean="0"/>
            <a:t>Please tick the ONE that best describes you</a:t>
          </a:r>
          <a:endParaRPr lang="en-GB" sz="1600" dirty="0"/>
        </a:p>
      </cdr:txBody>
    </cdr:sp>
  </cdr:relSizeAnchor>
</c:userShapes>
</file>

<file path=ppt/drawings/drawing10.xml><?xml version="1.0" encoding="utf-8"?>
<c:userShapes xmlns:c="http://schemas.openxmlformats.org/drawingml/2006/chart">
  <cdr:relSizeAnchor xmlns:cdr="http://schemas.openxmlformats.org/drawingml/2006/chartDrawing">
    <cdr:from>
      <cdr:x>0.01763</cdr:x>
      <cdr:y>0.00535</cdr:y>
    </cdr:from>
    <cdr:to>
      <cdr:x>0.98397</cdr:x>
      <cdr:y>0.28075</cdr:y>
    </cdr:to>
    <cdr:sp macro="" textlink="">
      <cdr:nvSpPr>
        <cdr:cNvPr id="2" name="TextBox 1"/>
        <cdr:cNvSpPr txBox="1"/>
      </cdr:nvSpPr>
      <cdr:spPr>
        <a:xfrm xmlns:a="http://schemas.openxmlformats.org/drawingml/2006/main">
          <a:off x="80604" y="14659"/>
          <a:ext cx="4418107" cy="75466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GB" sz="1600" dirty="0"/>
            <a:t>Speech and language therapy</a:t>
          </a:r>
          <a:r>
            <a:rPr lang="en-GB" sz="1600" baseline="0" dirty="0"/>
            <a:t> for </a:t>
          </a:r>
          <a:r>
            <a:rPr lang="en-GB" sz="1600" baseline="0" dirty="0" smtClean="0"/>
            <a:t>children </a:t>
          </a:r>
          <a:r>
            <a:rPr lang="en-GB" sz="1600" baseline="0" dirty="0"/>
            <a:t>and young people in my area is:</a:t>
          </a:r>
          <a:endParaRPr lang="en-GB" sz="1600" dirty="0"/>
        </a:p>
      </cdr:txBody>
    </cdr:sp>
  </cdr:relSizeAnchor>
</c:userShapes>
</file>

<file path=ppt/drawings/drawing11.xml><?xml version="1.0" encoding="utf-8"?>
<c:userShapes xmlns:c="http://schemas.openxmlformats.org/drawingml/2006/chart">
  <cdr:relSizeAnchor xmlns:cdr="http://schemas.openxmlformats.org/drawingml/2006/chartDrawing">
    <cdr:from>
      <cdr:x>0.01763</cdr:x>
      <cdr:y>0.00535</cdr:y>
    </cdr:from>
    <cdr:to>
      <cdr:x>0.98397</cdr:x>
      <cdr:y>0.28075</cdr:y>
    </cdr:to>
    <cdr:sp macro="" textlink="">
      <cdr:nvSpPr>
        <cdr:cNvPr id="2" name="TextBox 1"/>
        <cdr:cNvSpPr txBox="1"/>
      </cdr:nvSpPr>
      <cdr:spPr>
        <a:xfrm xmlns:a="http://schemas.openxmlformats.org/drawingml/2006/main">
          <a:off x="80604" y="14659"/>
          <a:ext cx="4418107" cy="75466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GB" sz="1600" i="0" dirty="0">
              <a:latin typeface="+mn-lt"/>
              <a:ea typeface="+mn-ea"/>
              <a:cs typeface="+mn-cs"/>
            </a:rPr>
            <a:t>The way children and young people learn in schools these days supports their speech, language and communication development:</a:t>
          </a:r>
        </a:p>
        <a:p xmlns:a="http://schemas.openxmlformats.org/drawingml/2006/main">
          <a:pPr algn="ctr"/>
          <a:r>
            <a:rPr lang="en-GB" dirty="0"/>
            <a:t/>
          </a:r>
          <a:br>
            <a:rPr lang="en-GB" dirty="0"/>
          </a:br>
          <a:endParaRPr lang="en-GB" sz="1100" b="1" dirty="0"/>
        </a:p>
      </cdr:txBody>
    </cdr:sp>
  </cdr:relSizeAnchor>
</c:userShapes>
</file>

<file path=ppt/drawings/drawing12.xml><?xml version="1.0" encoding="utf-8"?>
<c:userShapes xmlns:c="http://schemas.openxmlformats.org/drawingml/2006/chart">
  <cdr:relSizeAnchor xmlns:cdr="http://schemas.openxmlformats.org/drawingml/2006/chartDrawing">
    <cdr:from>
      <cdr:x>0.07848</cdr:x>
      <cdr:y>0.02326</cdr:y>
    </cdr:from>
    <cdr:to>
      <cdr:x>0.96835</cdr:x>
      <cdr:y>0.14925</cdr:y>
    </cdr:to>
    <cdr:sp macro="" textlink="">
      <cdr:nvSpPr>
        <cdr:cNvPr id="2" name="TextBox 1"/>
        <cdr:cNvSpPr txBox="1"/>
      </cdr:nvSpPr>
      <cdr:spPr>
        <a:xfrm xmlns:a="http://schemas.openxmlformats.org/drawingml/2006/main">
          <a:off x="649887" y="112218"/>
          <a:ext cx="7368942" cy="60786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GB" sz="1600" dirty="0"/>
            <a:t>In your local area are there any particular groups of children who have restricted access</a:t>
          </a:r>
          <a:r>
            <a:rPr lang="en-GB" sz="1600" baseline="0" dirty="0"/>
            <a:t> </a:t>
          </a:r>
          <a:r>
            <a:rPr lang="en-GB" sz="1600" dirty="0"/>
            <a:t>to support for their SLCN? (please tick all that apply)</a:t>
          </a:r>
        </a:p>
      </cdr:txBody>
    </cdr:sp>
  </cdr:relSizeAnchor>
  <cdr:relSizeAnchor xmlns:cdr="http://schemas.openxmlformats.org/drawingml/2006/chartDrawing">
    <cdr:from>
      <cdr:x>0.00127</cdr:x>
      <cdr:y>0.30444</cdr:y>
    </cdr:from>
    <cdr:to>
      <cdr:x>0.06076</cdr:x>
      <cdr:y>0.58774</cdr:y>
    </cdr:to>
    <cdr:sp macro="" textlink="">
      <cdr:nvSpPr>
        <cdr:cNvPr id="3" name="TextBox 2"/>
        <cdr:cNvSpPr txBox="1"/>
      </cdr:nvSpPr>
      <cdr:spPr>
        <a:xfrm xmlns:a="http://schemas.openxmlformats.org/drawingml/2006/main">
          <a:off x="9525" y="1371600"/>
          <a:ext cx="447675" cy="1276350"/>
        </a:xfrm>
        <a:prstGeom xmlns:a="http://schemas.openxmlformats.org/drawingml/2006/main" prst="rect">
          <a:avLst/>
        </a:prstGeom>
      </cdr:spPr>
      <cdr:txBody>
        <a:bodyPr xmlns:a="http://schemas.openxmlformats.org/drawingml/2006/main" vertOverflow="clip" vert="vert270" wrap="square" rtlCol="0"/>
        <a:lstStyle xmlns:a="http://schemas.openxmlformats.org/drawingml/2006/main"/>
        <a:p xmlns:a="http://schemas.openxmlformats.org/drawingml/2006/main">
          <a:r>
            <a:rPr lang="en-GB" sz="1100"/>
            <a:t>Number of people</a:t>
          </a:r>
        </a:p>
      </cdr:txBody>
    </cdr:sp>
  </cdr:relSizeAnchor>
  <cdr:relSizeAnchor xmlns:cdr="http://schemas.openxmlformats.org/drawingml/2006/chartDrawing">
    <cdr:from>
      <cdr:x>0.00127</cdr:x>
      <cdr:y>0.30444</cdr:y>
    </cdr:from>
    <cdr:to>
      <cdr:x>0.06076</cdr:x>
      <cdr:y>0.58774</cdr:y>
    </cdr:to>
    <cdr:sp macro="" textlink="">
      <cdr:nvSpPr>
        <cdr:cNvPr id="5" name="TextBox 2"/>
        <cdr:cNvSpPr txBox="1"/>
      </cdr:nvSpPr>
      <cdr:spPr>
        <a:xfrm xmlns:a="http://schemas.openxmlformats.org/drawingml/2006/main">
          <a:off x="9525" y="1371600"/>
          <a:ext cx="447675" cy="1276350"/>
        </a:xfrm>
        <a:prstGeom xmlns:a="http://schemas.openxmlformats.org/drawingml/2006/main" prst="rect">
          <a:avLst/>
        </a:prstGeom>
      </cdr:spPr>
      <cdr:txBody>
        <a:bodyPr xmlns:a="http://schemas.openxmlformats.org/drawingml/2006/main" vertOverflow="clip" vert="vert270" wrap="square" rtlCol="0"/>
        <a:lstStyle xmlns:a="http://schemas.openxmlformats.org/drawingml/2006/main"/>
        <a:p xmlns:a="http://schemas.openxmlformats.org/drawingml/2006/main">
          <a:r>
            <a:rPr lang="en-GB" sz="1100"/>
            <a:t>Number of people</a:t>
          </a:r>
        </a:p>
      </cdr:txBody>
    </cdr:sp>
  </cdr:relSizeAnchor>
</c:userShapes>
</file>

<file path=ppt/drawings/drawing13.xml><?xml version="1.0" encoding="utf-8"?>
<c:userShapes xmlns:c="http://schemas.openxmlformats.org/drawingml/2006/chart">
  <cdr:relSizeAnchor xmlns:cdr="http://schemas.openxmlformats.org/drawingml/2006/chartDrawing">
    <cdr:from>
      <cdr:x>0.01763</cdr:x>
      <cdr:y>0.00535</cdr:y>
    </cdr:from>
    <cdr:to>
      <cdr:x>0.98397</cdr:x>
      <cdr:y>0.28075</cdr:y>
    </cdr:to>
    <cdr:sp macro="" textlink="">
      <cdr:nvSpPr>
        <cdr:cNvPr id="2" name="TextBox 1"/>
        <cdr:cNvSpPr txBox="1"/>
      </cdr:nvSpPr>
      <cdr:spPr>
        <a:xfrm xmlns:a="http://schemas.openxmlformats.org/drawingml/2006/main">
          <a:off x="80604" y="14659"/>
          <a:ext cx="4418107" cy="75466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GB" sz="1600" i="0" dirty="0">
              <a:latin typeface="+mn-lt"/>
              <a:ea typeface="+mn-ea"/>
              <a:cs typeface="+mn-cs"/>
            </a:rPr>
            <a:t>Evidence to show that children and young people’s outcomes in speech, language and communication are improving is:</a:t>
          </a:r>
        </a:p>
      </cdr:txBody>
    </cdr:sp>
  </cdr:relSizeAnchor>
</c:userShapes>
</file>

<file path=ppt/drawings/drawing14.xml><?xml version="1.0" encoding="utf-8"?>
<c:userShapes xmlns:c="http://schemas.openxmlformats.org/drawingml/2006/chart">
  <cdr:relSizeAnchor xmlns:cdr="http://schemas.openxmlformats.org/drawingml/2006/chartDrawing">
    <cdr:from>
      <cdr:x>0.01763</cdr:x>
      <cdr:y>0.00535</cdr:y>
    </cdr:from>
    <cdr:to>
      <cdr:x>0.98397</cdr:x>
      <cdr:y>0.16555</cdr:y>
    </cdr:to>
    <cdr:sp macro="" textlink="">
      <cdr:nvSpPr>
        <cdr:cNvPr id="2" name="TextBox 1"/>
        <cdr:cNvSpPr txBox="1"/>
      </cdr:nvSpPr>
      <cdr:spPr>
        <a:xfrm xmlns:a="http://schemas.openxmlformats.org/drawingml/2006/main">
          <a:off x="97397" y="18776"/>
          <a:ext cx="5338545" cy="56224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GB" sz="1600" dirty="0"/>
            <a:t>In terms of improving children and young people’s outcomes, the support in my area is:</a:t>
          </a:r>
        </a:p>
      </cdr:txBody>
    </cdr:sp>
  </cdr:relSizeAnchor>
</c:userShapes>
</file>

<file path=ppt/drawings/drawing15.xml><?xml version="1.0" encoding="utf-8"?>
<c:userShapes xmlns:c="http://schemas.openxmlformats.org/drawingml/2006/chart">
  <cdr:relSizeAnchor xmlns:cdr="http://schemas.openxmlformats.org/drawingml/2006/chartDrawing">
    <cdr:from>
      <cdr:x>0.01763</cdr:x>
      <cdr:y>0.00535</cdr:y>
    </cdr:from>
    <cdr:to>
      <cdr:x>0.98397</cdr:x>
      <cdr:y>0.16555</cdr:y>
    </cdr:to>
    <cdr:sp macro="" textlink="">
      <cdr:nvSpPr>
        <cdr:cNvPr id="2" name="TextBox 1"/>
        <cdr:cNvSpPr txBox="1"/>
      </cdr:nvSpPr>
      <cdr:spPr>
        <a:xfrm xmlns:a="http://schemas.openxmlformats.org/drawingml/2006/main">
          <a:off x="97397" y="18776"/>
          <a:ext cx="5338545" cy="56224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GB" sz="1600" dirty="0"/>
            <a:t>Parents involvement in the planning of support for children and young people’s speech, language and communication across my local area is:</a:t>
          </a:r>
        </a:p>
      </cdr:txBody>
    </cdr:sp>
  </cdr:relSizeAnchor>
</c:userShapes>
</file>

<file path=ppt/drawings/drawing16.xml><?xml version="1.0" encoding="utf-8"?>
<c:userShapes xmlns:c="http://schemas.openxmlformats.org/drawingml/2006/chart">
  <cdr:relSizeAnchor xmlns:cdr="http://schemas.openxmlformats.org/drawingml/2006/chartDrawing">
    <cdr:from>
      <cdr:x>0.01763</cdr:x>
      <cdr:y>0.00535</cdr:y>
    </cdr:from>
    <cdr:to>
      <cdr:x>0.98397</cdr:x>
      <cdr:y>0.16555</cdr:y>
    </cdr:to>
    <cdr:sp macro="" textlink="">
      <cdr:nvSpPr>
        <cdr:cNvPr id="2" name="TextBox 1"/>
        <cdr:cNvSpPr txBox="1"/>
      </cdr:nvSpPr>
      <cdr:spPr>
        <a:xfrm xmlns:a="http://schemas.openxmlformats.org/drawingml/2006/main">
          <a:off x="97397" y="18776"/>
          <a:ext cx="5338545" cy="56224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GB" sz="1600" i="0" dirty="0">
              <a:latin typeface="+mn-lt"/>
              <a:ea typeface="+mn-ea"/>
              <a:cs typeface="+mn-cs"/>
            </a:rPr>
            <a:t>In my experience, parents’ involvement in the planning and delivery of individual support for their child’s speech, language and communication is</a:t>
          </a:r>
        </a:p>
      </cdr:txBody>
    </cdr:sp>
  </cdr:relSizeAnchor>
</c:userShapes>
</file>

<file path=ppt/drawings/drawing17.xml><?xml version="1.0" encoding="utf-8"?>
<c:userShapes xmlns:c="http://schemas.openxmlformats.org/drawingml/2006/chart">
  <cdr:relSizeAnchor xmlns:cdr="http://schemas.openxmlformats.org/drawingml/2006/chartDrawing">
    <cdr:from>
      <cdr:x>0.01763</cdr:x>
      <cdr:y>0.00535</cdr:y>
    </cdr:from>
    <cdr:to>
      <cdr:x>0.98397</cdr:x>
      <cdr:y>0.16555</cdr:y>
    </cdr:to>
    <cdr:sp macro="" textlink="">
      <cdr:nvSpPr>
        <cdr:cNvPr id="2" name="TextBox 1"/>
        <cdr:cNvSpPr txBox="1"/>
      </cdr:nvSpPr>
      <cdr:spPr>
        <a:xfrm xmlns:a="http://schemas.openxmlformats.org/drawingml/2006/main">
          <a:off x="97397" y="18776"/>
          <a:ext cx="5338545" cy="56224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GB" sz="1600" i="0" dirty="0">
              <a:latin typeface="+mn-lt"/>
              <a:ea typeface="+mn-ea"/>
              <a:cs typeface="+mn-cs"/>
            </a:rPr>
            <a:t>Children and young people have a role in the planning of support for speech, language and communication across my local area:</a:t>
          </a:r>
        </a:p>
      </cdr:txBody>
    </cdr:sp>
  </cdr:relSizeAnchor>
</c:userShapes>
</file>

<file path=ppt/drawings/drawing18.xml><?xml version="1.0" encoding="utf-8"?>
<c:userShapes xmlns:c="http://schemas.openxmlformats.org/drawingml/2006/chart">
  <cdr:relSizeAnchor xmlns:cdr="http://schemas.openxmlformats.org/drawingml/2006/chartDrawing">
    <cdr:from>
      <cdr:x>0.0099</cdr:x>
      <cdr:y>0</cdr:y>
    </cdr:from>
    <cdr:to>
      <cdr:x>0.97624</cdr:x>
      <cdr:y>0.1602</cdr:y>
    </cdr:to>
    <cdr:sp macro="" textlink="">
      <cdr:nvSpPr>
        <cdr:cNvPr id="2" name="TextBox 1"/>
        <cdr:cNvSpPr txBox="1"/>
      </cdr:nvSpPr>
      <cdr:spPr>
        <a:xfrm xmlns:a="http://schemas.openxmlformats.org/drawingml/2006/main">
          <a:off x="72008" y="0"/>
          <a:ext cx="7028005" cy="68060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GB" sz="1600" i="0" dirty="0">
              <a:latin typeface="+mn-lt"/>
              <a:ea typeface="+mn-ea"/>
              <a:cs typeface="+mn-cs"/>
            </a:rPr>
            <a:t>Central Government’s contribution to raising standards and improving outcomes for children and young people with SLCN is</a:t>
          </a:r>
          <a:r>
            <a:rPr lang="en-GB" sz="1600" i="0" dirty="0" smtClean="0">
              <a:latin typeface="+mn-lt"/>
              <a:ea typeface="+mn-ea"/>
              <a:cs typeface="+mn-cs"/>
            </a:rPr>
            <a:t>:</a:t>
          </a:r>
        </a:p>
        <a:p xmlns:a="http://schemas.openxmlformats.org/drawingml/2006/main">
          <a:pPr algn="ctr"/>
          <a:endParaRPr lang="en-GB" sz="1400" dirty="0"/>
        </a:p>
        <a:p xmlns:a="http://schemas.openxmlformats.org/drawingml/2006/main">
          <a:pPr algn="ctr"/>
          <a:endParaRPr lang="en-GB" sz="1400" i="0" dirty="0">
            <a:latin typeface="+mn-lt"/>
            <a:ea typeface="+mn-ea"/>
            <a:cs typeface="+mn-cs"/>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0.06744</cdr:x>
      <cdr:y>0.01789</cdr:y>
    </cdr:from>
    <cdr:to>
      <cdr:x>0.9673</cdr:x>
      <cdr:y>0.17581</cdr:y>
    </cdr:to>
    <cdr:sp macro="" textlink="">
      <cdr:nvSpPr>
        <cdr:cNvPr id="2" name="TextBox 1"/>
        <cdr:cNvSpPr txBox="1"/>
      </cdr:nvSpPr>
      <cdr:spPr>
        <a:xfrm xmlns:a="http://schemas.openxmlformats.org/drawingml/2006/main">
          <a:off x="577890" y="80600"/>
          <a:ext cx="7710857" cy="71148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marL="0" marR="0" indent="0" algn="ctr" defTabSz="914400" eaLnBrk="1" fontAlgn="auto" latinLnBrk="0" hangingPunct="1">
            <a:lnSpc>
              <a:spcPct val="100000"/>
            </a:lnSpc>
            <a:spcBef>
              <a:spcPts val="0"/>
            </a:spcBef>
            <a:spcAft>
              <a:spcPts val="0"/>
            </a:spcAft>
            <a:buClrTx/>
            <a:buSzTx/>
            <a:buFontTx/>
            <a:buNone/>
            <a:tabLst/>
            <a:defRPr/>
          </a:pPr>
          <a:r>
            <a:rPr lang="en-GB" sz="1600" i="0" dirty="0">
              <a:latin typeface="+mn-lt"/>
              <a:ea typeface="+mn-ea"/>
              <a:cs typeface="+mn-cs"/>
            </a:rPr>
            <a:t>In my local area, meeting children and young people’s speech, language and communication needs </a:t>
          </a:r>
          <a:r>
            <a:rPr lang="en-GB" sz="1600" i="0" dirty="0" smtClean="0">
              <a:latin typeface="+mn-lt"/>
              <a:ea typeface="+mn-ea"/>
              <a:cs typeface="+mn-cs"/>
            </a:rPr>
            <a:t>is:</a:t>
          </a:r>
          <a:endParaRPr lang="en-GB" sz="1600" i="0" dirty="0">
            <a:latin typeface="+mn-lt"/>
            <a:ea typeface="+mn-ea"/>
            <a:cs typeface="+mn-cs"/>
          </a:endParaRPr>
        </a:p>
        <a:p xmlns:a="http://schemas.openxmlformats.org/drawingml/2006/main">
          <a:endParaRPr lang="en-GB" sz="1100" dirty="0"/>
        </a:p>
      </cdr:txBody>
    </cdr:sp>
  </cdr:relSizeAnchor>
</c:userShapes>
</file>

<file path=ppt/drawings/drawing3.xml><?xml version="1.0" encoding="utf-8"?>
<c:userShapes xmlns:c="http://schemas.openxmlformats.org/drawingml/2006/chart">
  <cdr:relSizeAnchor xmlns:cdr="http://schemas.openxmlformats.org/drawingml/2006/chartDrawing">
    <cdr:from>
      <cdr:x>0.00127</cdr:x>
      <cdr:y>0.30444</cdr:y>
    </cdr:from>
    <cdr:to>
      <cdr:x>0.06076</cdr:x>
      <cdr:y>0.58774</cdr:y>
    </cdr:to>
    <cdr:sp macro="" textlink="">
      <cdr:nvSpPr>
        <cdr:cNvPr id="3" name="TextBox 2"/>
        <cdr:cNvSpPr txBox="1"/>
      </cdr:nvSpPr>
      <cdr:spPr>
        <a:xfrm xmlns:a="http://schemas.openxmlformats.org/drawingml/2006/main">
          <a:off x="9525" y="1371600"/>
          <a:ext cx="447675" cy="1276350"/>
        </a:xfrm>
        <a:prstGeom xmlns:a="http://schemas.openxmlformats.org/drawingml/2006/main" prst="rect">
          <a:avLst/>
        </a:prstGeom>
      </cdr:spPr>
      <cdr:txBody>
        <a:bodyPr xmlns:a="http://schemas.openxmlformats.org/drawingml/2006/main" vertOverflow="clip" vert="vert270" wrap="square" rtlCol="0"/>
        <a:lstStyle xmlns:a="http://schemas.openxmlformats.org/drawingml/2006/main"/>
        <a:p xmlns:a="http://schemas.openxmlformats.org/drawingml/2006/main">
          <a:r>
            <a:rPr lang="en-GB" sz="1100"/>
            <a:t>Number of people</a:t>
          </a:r>
        </a:p>
      </cdr:txBody>
    </cdr:sp>
  </cdr:relSizeAnchor>
  <cdr:relSizeAnchor xmlns:cdr="http://schemas.openxmlformats.org/drawingml/2006/chartDrawing">
    <cdr:from>
      <cdr:x>0.07848</cdr:x>
      <cdr:y>0.03952</cdr:y>
    </cdr:from>
    <cdr:to>
      <cdr:x>0.96835</cdr:x>
      <cdr:y>0.17581</cdr:y>
    </cdr:to>
    <cdr:sp macro="" textlink="">
      <cdr:nvSpPr>
        <cdr:cNvPr id="4" name="TextBox 1"/>
        <cdr:cNvSpPr txBox="1"/>
      </cdr:nvSpPr>
      <cdr:spPr>
        <a:xfrm xmlns:a="http://schemas.openxmlformats.org/drawingml/2006/main">
          <a:off x="649887" y="178050"/>
          <a:ext cx="7368942" cy="61403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GB" sz="1400" dirty="0"/>
            <a:t>There is an area-wide strategic plan for children and young peoples speech, language and communication in my area</a:t>
          </a:r>
        </a:p>
      </cdr:txBody>
    </cdr:sp>
  </cdr:relSizeAnchor>
</c:userShapes>
</file>

<file path=ppt/drawings/drawing4.xml><?xml version="1.0" encoding="utf-8"?>
<c:userShapes xmlns:c="http://schemas.openxmlformats.org/drawingml/2006/chart">
  <cdr:relSizeAnchor xmlns:cdr="http://schemas.openxmlformats.org/drawingml/2006/chartDrawing">
    <cdr:from>
      <cdr:x>0.01763</cdr:x>
      <cdr:y>0.00535</cdr:y>
    </cdr:from>
    <cdr:to>
      <cdr:x>0.98397</cdr:x>
      <cdr:y>0.12567</cdr:y>
    </cdr:to>
    <cdr:sp macro="" textlink="">
      <cdr:nvSpPr>
        <cdr:cNvPr id="2" name="TextBox 1"/>
        <cdr:cNvSpPr txBox="1"/>
      </cdr:nvSpPr>
      <cdr:spPr>
        <a:xfrm xmlns:a="http://schemas.openxmlformats.org/drawingml/2006/main">
          <a:off x="80596" y="14654"/>
          <a:ext cx="4418135" cy="32971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GB" sz="1600" dirty="0"/>
            <a:t>It is clear who has overall responsibility for </a:t>
          </a:r>
          <a:r>
            <a:rPr lang="en-GB" sz="1600" dirty="0" smtClean="0"/>
            <a:t>speech, language and communication </a:t>
          </a:r>
          <a:r>
            <a:rPr lang="en-GB" sz="1600" dirty="0"/>
            <a:t>in my </a:t>
          </a:r>
          <a:r>
            <a:rPr lang="en-GB" sz="1600" dirty="0" smtClean="0"/>
            <a:t>area</a:t>
          </a:r>
          <a:endParaRPr lang="en-GB" sz="1600" dirty="0"/>
        </a:p>
      </cdr:txBody>
    </cdr:sp>
  </cdr:relSizeAnchor>
</c:userShapes>
</file>

<file path=ppt/drawings/drawing5.xml><?xml version="1.0" encoding="utf-8"?>
<c:userShapes xmlns:c="http://schemas.openxmlformats.org/drawingml/2006/chart">
  <cdr:relSizeAnchor xmlns:cdr="http://schemas.openxmlformats.org/drawingml/2006/chartDrawing">
    <cdr:from>
      <cdr:x>0.01763</cdr:x>
      <cdr:y>0.00535</cdr:y>
    </cdr:from>
    <cdr:to>
      <cdr:x>0.98397</cdr:x>
      <cdr:y>0.28075</cdr:y>
    </cdr:to>
    <cdr:sp macro="" textlink="">
      <cdr:nvSpPr>
        <cdr:cNvPr id="2" name="TextBox 1"/>
        <cdr:cNvSpPr txBox="1"/>
      </cdr:nvSpPr>
      <cdr:spPr>
        <a:xfrm xmlns:a="http://schemas.openxmlformats.org/drawingml/2006/main">
          <a:off x="80604" y="14659"/>
          <a:ext cx="4418107" cy="75466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GB" sz="1600" dirty="0"/>
            <a:t>In my local area, the expertise of school and early years staff to identify and support children and young people's </a:t>
          </a:r>
          <a:r>
            <a:rPr lang="en-GB" sz="1600" dirty="0" smtClean="0"/>
            <a:t>speech, language and communication </a:t>
          </a:r>
          <a:r>
            <a:rPr lang="en-GB" sz="1600" dirty="0"/>
            <a:t>is:</a:t>
          </a:r>
        </a:p>
      </cdr:txBody>
    </cdr:sp>
  </cdr:relSizeAnchor>
</c:userShapes>
</file>

<file path=ppt/drawings/drawing6.xml><?xml version="1.0" encoding="utf-8"?>
<c:userShapes xmlns:c="http://schemas.openxmlformats.org/drawingml/2006/chart">
  <cdr:relSizeAnchor xmlns:cdr="http://schemas.openxmlformats.org/drawingml/2006/chartDrawing">
    <cdr:from>
      <cdr:x>0.01763</cdr:x>
      <cdr:y>0.00535</cdr:y>
    </cdr:from>
    <cdr:to>
      <cdr:x>0.98397</cdr:x>
      <cdr:y>0.28075</cdr:y>
    </cdr:to>
    <cdr:sp macro="" textlink="">
      <cdr:nvSpPr>
        <cdr:cNvPr id="2" name="TextBox 1"/>
        <cdr:cNvSpPr txBox="1"/>
      </cdr:nvSpPr>
      <cdr:spPr>
        <a:xfrm xmlns:a="http://schemas.openxmlformats.org/drawingml/2006/main">
          <a:off x="80604" y="14659"/>
          <a:ext cx="4418107" cy="75466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GB" sz="1600" dirty="0"/>
            <a:t>In my local area, the expertise of others in the children's workforce (e.g. GPs, health visitors, schools nurses, young offending teams, mental health workers) to identify and deal with children and young people's speech, language and communication needs is:</a:t>
          </a:r>
        </a:p>
      </cdr:txBody>
    </cdr:sp>
  </cdr:relSizeAnchor>
</c:userShapes>
</file>

<file path=ppt/drawings/drawing7.xml><?xml version="1.0" encoding="utf-8"?>
<c:userShapes xmlns:c="http://schemas.openxmlformats.org/drawingml/2006/chart">
  <cdr:relSizeAnchor xmlns:cdr="http://schemas.openxmlformats.org/drawingml/2006/chartDrawing">
    <cdr:from>
      <cdr:x>0.01763</cdr:x>
      <cdr:y>0.00535</cdr:y>
    </cdr:from>
    <cdr:to>
      <cdr:x>0.98397</cdr:x>
      <cdr:y>0.28075</cdr:y>
    </cdr:to>
    <cdr:sp macro="" textlink="">
      <cdr:nvSpPr>
        <cdr:cNvPr id="2" name="TextBox 1"/>
        <cdr:cNvSpPr txBox="1"/>
      </cdr:nvSpPr>
      <cdr:spPr>
        <a:xfrm xmlns:a="http://schemas.openxmlformats.org/drawingml/2006/main">
          <a:off x="80604" y="14659"/>
          <a:ext cx="4418107" cy="75466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GB" sz="1600" dirty="0"/>
            <a:t>In my local area, access to speech and language training for school staff and others in the children's workforce is:</a:t>
          </a:r>
        </a:p>
      </cdr:txBody>
    </cdr:sp>
  </cdr:relSizeAnchor>
</c:userShapes>
</file>

<file path=ppt/drawings/drawing8.xml><?xml version="1.0" encoding="utf-8"?>
<c:userShapes xmlns:c="http://schemas.openxmlformats.org/drawingml/2006/chart">
  <cdr:relSizeAnchor xmlns:cdr="http://schemas.openxmlformats.org/drawingml/2006/chartDrawing">
    <cdr:from>
      <cdr:x>0.01763</cdr:x>
      <cdr:y>0.00535</cdr:y>
    </cdr:from>
    <cdr:to>
      <cdr:x>0.98397</cdr:x>
      <cdr:y>0.28075</cdr:y>
    </cdr:to>
    <cdr:sp macro="" textlink="">
      <cdr:nvSpPr>
        <cdr:cNvPr id="2" name="TextBox 1"/>
        <cdr:cNvSpPr txBox="1"/>
      </cdr:nvSpPr>
      <cdr:spPr>
        <a:xfrm xmlns:a="http://schemas.openxmlformats.org/drawingml/2006/main">
          <a:off x="80604" y="14659"/>
          <a:ext cx="4418107" cy="75466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GB" sz="1600" dirty="0"/>
            <a:t>Health, education and other services work well together to provide support for children and young people's speech, language and communications needs:</a:t>
          </a:r>
        </a:p>
      </cdr:txBody>
    </cdr:sp>
  </cdr:relSizeAnchor>
</c:userShapes>
</file>

<file path=ppt/drawings/drawing9.xml><?xml version="1.0" encoding="utf-8"?>
<c:userShapes xmlns:c="http://schemas.openxmlformats.org/drawingml/2006/chart">
  <cdr:relSizeAnchor xmlns:cdr="http://schemas.openxmlformats.org/drawingml/2006/chartDrawing">
    <cdr:from>
      <cdr:x>0.01763</cdr:x>
      <cdr:y>0.00535</cdr:y>
    </cdr:from>
    <cdr:to>
      <cdr:x>0.98397</cdr:x>
      <cdr:y>0.28075</cdr:y>
    </cdr:to>
    <cdr:sp macro="" textlink="">
      <cdr:nvSpPr>
        <cdr:cNvPr id="2" name="TextBox 1"/>
        <cdr:cNvSpPr txBox="1"/>
      </cdr:nvSpPr>
      <cdr:spPr>
        <a:xfrm xmlns:a="http://schemas.openxmlformats.org/drawingml/2006/main">
          <a:off x="80604" y="14659"/>
          <a:ext cx="4418107" cy="75466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GB" sz="1600" dirty="0"/>
            <a:t>In my local area, commissioners' understanding about the importance of speech, language and communication is:</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AA56BB4-8786-4CF6-9CC4-105163444F3A}" type="datetimeFigureOut">
              <a:rPr lang="en-GB" smtClean="0"/>
              <a:pPr/>
              <a:t>27/02/2018</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4374B39-5CC0-42D6-A2D5-4B3B739958A9}"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C4374B39-5CC0-42D6-A2D5-4B3B739958A9}" type="slidenum">
              <a:rPr lang="en-GB" smtClean="0"/>
              <a:pPr/>
              <a:t>2</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C4374B39-5CC0-42D6-A2D5-4B3B739958A9}" type="slidenum">
              <a:rPr lang="en-GB" smtClean="0"/>
              <a:pPr/>
              <a:t>3</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940E275E-F3F1-4097-AD87-0414AC26D613}" type="datetimeFigureOut">
              <a:rPr lang="en-GB" smtClean="0"/>
              <a:pPr/>
              <a:t>27/02/2018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3C91663-B74C-4C7F-8667-64F569C282BB}"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40E275E-F3F1-4097-AD87-0414AC26D613}" type="datetimeFigureOut">
              <a:rPr lang="en-GB" smtClean="0"/>
              <a:pPr/>
              <a:t>27/02/2018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3C91663-B74C-4C7F-8667-64F569C282BB}"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40E275E-F3F1-4097-AD87-0414AC26D613}" type="datetimeFigureOut">
              <a:rPr lang="en-GB" smtClean="0"/>
              <a:pPr/>
              <a:t>27/02/2018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3C91663-B74C-4C7F-8667-64F569C282BB}"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40E275E-F3F1-4097-AD87-0414AC26D613}" type="datetimeFigureOut">
              <a:rPr lang="en-GB" smtClean="0"/>
              <a:pPr/>
              <a:t>27/02/2018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3C91663-B74C-4C7F-8667-64F569C282BB}"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40E275E-F3F1-4097-AD87-0414AC26D613}" type="datetimeFigureOut">
              <a:rPr lang="en-GB" smtClean="0"/>
              <a:pPr/>
              <a:t>27/02/2018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3C91663-B74C-4C7F-8667-64F569C282BB}"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940E275E-F3F1-4097-AD87-0414AC26D613}" type="datetimeFigureOut">
              <a:rPr lang="en-GB" smtClean="0"/>
              <a:pPr/>
              <a:t>27/02/2018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3C91663-B74C-4C7F-8667-64F569C282BB}"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940E275E-F3F1-4097-AD87-0414AC26D613}" type="datetimeFigureOut">
              <a:rPr lang="en-GB" smtClean="0"/>
              <a:pPr/>
              <a:t>27/02/2018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3C91663-B74C-4C7F-8667-64F569C282BB}"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40E275E-F3F1-4097-AD87-0414AC26D613}" type="datetimeFigureOut">
              <a:rPr lang="en-GB" smtClean="0"/>
              <a:pPr/>
              <a:t>27/02/2018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3C91663-B74C-4C7F-8667-64F569C282BB}"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E275E-F3F1-4097-AD87-0414AC26D613}" type="datetimeFigureOut">
              <a:rPr lang="en-GB" smtClean="0"/>
              <a:pPr/>
              <a:t>27/02/2018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3C91663-B74C-4C7F-8667-64F569C282BB}"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0E275E-F3F1-4097-AD87-0414AC26D613}" type="datetimeFigureOut">
              <a:rPr lang="en-GB" smtClean="0"/>
              <a:pPr/>
              <a:t>27/02/2018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3C91663-B74C-4C7F-8667-64F569C282BB}"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0E275E-F3F1-4097-AD87-0414AC26D613}" type="datetimeFigureOut">
              <a:rPr lang="en-GB" smtClean="0"/>
              <a:pPr/>
              <a:t>27/02/2018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3C91663-B74C-4C7F-8667-64F569C282BB}"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0E275E-F3F1-4097-AD87-0414AC26D613}" type="datetimeFigureOut">
              <a:rPr lang="en-GB" smtClean="0"/>
              <a:pPr/>
              <a:t>27/02/2018</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C91663-B74C-4C7F-8667-64F569C282BB}" type="slidenum">
              <a:rPr lang="en-GB" smtClean="0"/>
              <a:pPr/>
              <a:t>‹#›</a:t>
            </a:fld>
            <a:endParaRPr lang="en-GB"/>
          </a:p>
        </p:txBody>
      </p:sp>
      <p:pic>
        <p:nvPicPr>
          <p:cNvPr id="40962" name="Picture 1" descr="Image result for RCSLT logo"/>
          <p:cNvPicPr>
            <a:picLocks noChangeAspect="1" noChangeArrowheads="1"/>
          </p:cNvPicPr>
          <p:nvPr userDrawn="1"/>
        </p:nvPicPr>
        <p:blipFill>
          <a:blip r:embed="rId13" cstate="print"/>
          <a:srcRect/>
          <a:stretch>
            <a:fillRect/>
          </a:stretch>
        </p:blipFill>
        <p:spPr bwMode="auto">
          <a:xfrm>
            <a:off x="251520" y="188640"/>
            <a:ext cx="1181100" cy="944563"/>
          </a:xfrm>
          <a:prstGeom prst="rect">
            <a:avLst/>
          </a:prstGeom>
          <a:noFill/>
        </p:spPr>
      </p:pic>
      <p:pic>
        <p:nvPicPr>
          <p:cNvPr id="40961" name="Picture 2" descr="ICAN_LOGO (2)"/>
          <p:cNvPicPr>
            <a:picLocks noChangeAspect="1" noChangeArrowheads="1"/>
          </p:cNvPicPr>
          <p:nvPr userDrawn="1"/>
        </p:nvPicPr>
        <p:blipFill>
          <a:blip r:embed="rId14" cstate="print"/>
          <a:srcRect/>
          <a:stretch>
            <a:fillRect/>
          </a:stretch>
        </p:blipFill>
        <p:spPr bwMode="auto">
          <a:xfrm>
            <a:off x="7668344" y="188640"/>
            <a:ext cx="922338" cy="1058862"/>
          </a:xfrm>
          <a:prstGeom prst="rect">
            <a:avLst/>
          </a:prstGeom>
          <a:noFill/>
        </p:spPr>
      </p:pic>
      <p:sp>
        <p:nvSpPr>
          <p:cNvPr id="40963" name="Rectangle 3"/>
          <p:cNvSpPr>
            <a:spLocks noChangeArrowheads="1"/>
          </p:cNvSpPr>
          <p:nvPr userDrawn="1"/>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40964" name="Rectangle 4"/>
          <p:cNvSpPr>
            <a:spLocks noChangeArrowheads="1"/>
          </p:cNvSpPr>
          <p:nvPr userDrawn="1"/>
        </p:nvSpPr>
        <p:spPr bwMode="auto">
          <a:xfrm>
            <a:off x="0" y="1401763"/>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chemeClr val="tx1"/>
                </a:solidFill>
                <a:effectLst/>
                <a:latin typeface="Arial" pitchFamily="34" charset="0"/>
                <a:ea typeface="Calibri" pitchFamily="34" charset="0"/>
                <a:cs typeface="Times New Roman" pitchFamily="18" charset="0"/>
              </a:rPr>
              <a:t>		</a:t>
            </a:r>
            <a:endParaRPr kumimoji="0" lang="en-GB" sz="1800" b="0" i="0" u="none" strike="noStrike" cap="none" normalizeH="0" baseline="0" smtClean="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chart" Target="../charts/chart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b="1" dirty="0" smtClean="0"/>
              <a:t>Bercow: 10 Years On</a:t>
            </a:r>
            <a:endParaRPr lang="en-GB" b="1" dirty="0"/>
          </a:p>
        </p:txBody>
      </p:sp>
      <p:sp>
        <p:nvSpPr>
          <p:cNvPr id="3" name="Subtitle 2"/>
          <p:cNvSpPr>
            <a:spLocks noGrp="1"/>
          </p:cNvSpPr>
          <p:nvPr>
            <p:ph type="subTitle" idx="1"/>
          </p:nvPr>
        </p:nvSpPr>
        <p:spPr/>
        <p:txBody>
          <a:bodyPr/>
          <a:lstStyle/>
          <a:p>
            <a:r>
              <a:rPr lang="en-GB" dirty="0" smtClean="0"/>
              <a:t>Findings of main </a:t>
            </a:r>
            <a:r>
              <a:rPr lang="en-GB" dirty="0" smtClean="0"/>
              <a:t>survey based on </a:t>
            </a:r>
            <a:r>
              <a:rPr lang="en-GB" dirty="0" smtClean="0"/>
              <a:t>1,845 responses</a:t>
            </a:r>
            <a:endParaRPr lang="en-GB"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04664"/>
            <a:ext cx="9144000" cy="1143000"/>
          </a:xfrm>
        </p:spPr>
        <p:txBody>
          <a:bodyPr>
            <a:noAutofit/>
          </a:bodyPr>
          <a:lstStyle/>
          <a:p>
            <a:r>
              <a:rPr lang="en-GB" sz="3600" b="1" dirty="0" smtClean="0"/>
              <a:t>Understanding of commissioners</a:t>
            </a:r>
            <a:endParaRPr lang="en-GB" sz="3600" b="1" dirty="0"/>
          </a:p>
        </p:txBody>
      </p:sp>
      <p:graphicFrame>
        <p:nvGraphicFramePr>
          <p:cNvPr id="5" name="Chart 4"/>
          <p:cNvGraphicFramePr/>
          <p:nvPr/>
        </p:nvGraphicFramePr>
        <p:xfrm>
          <a:off x="1187624" y="1844824"/>
          <a:ext cx="6624736" cy="453650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88640"/>
            <a:ext cx="8856984" cy="1143000"/>
          </a:xfrm>
        </p:spPr>
        <p:txBody>
          <a:bodyPr>
            <a:noAutofit/>
          </a:bodyPr>
          <a:lstStyle/>
          <a:p>
            <a:pPr>
              <a:defRPr sz="1800" b="1" i="0" u="none" strike="noStrike" kern="1200" baseline="0">
                <a:solidFill>
                  <a:prstClr val="black"/>
                </a:solidFill>
                <a:latin typeface="+mn-lt"/>
                <a:ea typeface="+mn-ea"/>
                <a:cs typeface="+mn-cs"/>
              </a:defRPr>
            </a:pPr>
            <a:r>
              <a:rPr lang="en-GB" sz="3200" dirty="0" smtClean="0"/>
              <a:t>Prioritisation of resources: age</a:t>
            </a:r>
            <a:endParaRPr lang="en-GB" sz="1800" b="1" dirty="0">
              <a:solidFill>
                <a:prstClr val="black"/>
              </a:solidFill>
            </a:endParaRPr>
          </a:p>
        </p:txBody>
      </p:sp>
      <p:sp>
        <p:nvSpPr>
          <p:cNvPr id="7" name="TextBox 6"/>
          <p:cNvSpPr txBox="1"/>
          <p:nvPr/>
        </p:nvSpPr>
        <p:spPr>
          <a:xfrm>
            <a:off x="0" y="5805264"/>
            <a:ext cx="9144000" cy="1200329"/>
          </a:xfrm>
          <a:prstGeom prst="rect">
            <a:avLst/>
          </a:prstGeom>
          <a:noFill/>
        </p:spPr>
        <p:txBody>
          <a:bodyPr wrap="square" rtlCol="0">
            <a:spAutoFit/>
          </a:bodyPr>
          <a:lstStyle/>
          <a:p>
            <a:r>
              <a:rPr lang="en-GB" dirty="0" smtClean="0"/>
              <a:t>Out of the people who answered this question 79% selected “support for early years” as one of their answers. Only  3% selected the option “support for 16-25 year olds” as one of their answers. </a:t>
            </a:r>
          </a:p>
          <a:p>
            <a:r>
              <a:rPr lang="en-GB" dirty="0"/>
              <a:t> </a:t>
            </a:r>
          </a:p>
        </p:txBody>
      </p:sp>
      <p:graphicFrame>
        <p:nvGraphicFramePr>
          <p:cNvPr id="5" name="Chart 4"/>
          <p:cNvGraphicFramePr/>
          <p:nvPr/>
        </p:nvGraphicFramePr>
        <p:xfrm>
          <a:off x="179512" y="1412776"/>
          <a:ext cx="8311935" cy="451485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7016" y="188640"/>
            <a:ext cx="8856984" cy="864096"/>
          </a:xfrm>
        </p:spPr>
        <p:txBody>
          <a:bodyPr>
            <a:noAutofit/>
          </a:bodyPr>
          <a:lstStyle/>
          <a:p>
            <a:pPr>
              <a:defRPr sz="1800" b="1" i="0" u="none" strike="noStrike" kern="1200" baseline="0">
                <a:solidFill>
                  <a:prstClr val="black"/>
                </a:solidFill>
                <a:latin typeface="+mn-lt"/>
                <a:ea typeface="+mn-ea"/>
                <a:cs typeface="+mn-cs"/>
              </a:defRPr>
            </a:pPr>
            <a:r>
              <a:rPr lang="en-GB" sz="3200" b="1" dirty="0" smtClean="0">
                <a:solidFill>
                  <a:prstClr val="black"/>
                </a:solidFill>
              </a:rPr>
              <a:t>Prioritisation of resources: type</a:t>
            </a:r>
            <a:endParaRPr lang="en-GB" sz="3200" b="1" dirty="0">
              <a:solidFill>
                <a:prstClr val="black"/>
              </a:solidFill>
            </a:endParaRPr>
          </a:p>
        </p:txBody>
      </p:sp>
      <p:sp>
        <p:nvSpPr>
          <p:cNvPr id="7" name="TextBox 6"/>
          <p:cNvSpPr txBox="1"/>
          <p:nvPr/>
        </p:nvSpPr>
        <p:spPr>
          <a:xfrm>
            <a:off x="0" y="5657671"/>
            <a:ext cx="9144000" cy="1200329"/>
          </a:xfrm>
          <a:prstGeom prst="rect">
            <a:avLst/>
          </a:prstGeom>
          <a:noFill/>
        </p:spPr>
        <p:txBody>
          <a:bodyPr wrap="square" rtlCol="0">
            <a:spAutoFit/>
          </a:bodyPr>
          <a:lstStyle/>
          <a:p>
            <a:r>
              <a:rPr lang="en-GB" dirty="0" smtClean="0"/>
              <a:t>Out of the people who answered this question 37% selected “children and young people with language difficulties with an ECHP” as one of their answers. Only  5 people selected the option “to support children and young people needing out of school provision” as one of their answers. </a:t>
            </a:r>
          </a:p>
          <a:p>
            <a:r>
              <a:rPr lang="en-GB" dirty="0" smtClean="0"/>
              <a:t> </a:t>
            </a:r>
            <a:endParaRPr lang="en-GB" dirty="0"/>
          </a:p>
        </p:txBody>
      </p:sp>
      <p:graphicFrame>
        <p:nvGraphicFramePr>
          <p:cNvPr id="8" name="Chart 7"/>
          <p:cNvGraphicFramePr/>
          <p:nvPr/>
        </p:nvGraphicFramePr>
        <p:xfrm>
          <a:off x="179512" y="1052736"/>
          <a:ext cx="8784976" cy="460851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7016" y="0"/>
            <a:ext cx="8856984" cy="936104"/>
          </a:xfrm>
        </p:spPr>
        <p:txBody>
          <a:bodyPr>
            <a:noAutofit/>
          </a:bodyPr>
          <a:lstStyle/>
          <a:p>
            <a:pPr>
              <a:defRPr sz="1800" b="1" i="0" u="none" strike="noStrike" kern="1200" baseline="0">
                <a:solidFill>
                  <a:prstClr val="black"/>
                </a:solidFill>
                <a:latin typeface="+mn-lt"/>
                <a:ea typeface="+mn-ea"/>
                <a:cs typeface="+mn-cs"/>
              </a:defRPr>
            </a:pPr>
            <a:r>
              <a:rPr lang="en-GB" sz="3200" b="1" dirty="0" smtClean="0">
                <a:solidFill>
                  <a:prstClr val="black"/>
                </a:solidFill>
              </a:rPr>
              <a:t>Range of support</a:t>
            </a:r>
            <a:endParaRPr lang="en-GB" sz="3200" b="1" dirty="0">
              <a:solidFill>
                <a:prstClr val="black"/>
              </a:solidFill>
            </a:endParaRPr>
          </a:p>
        </p:txBody>
      </p:sp>
      <p:sp>
        <p:nvSpPr>
          <p:cNvPr id="7" name="TextBox 6"/>
          <p:cNvSpPr txBox="1"/>
          <p:nvPr/>
        </p:nvSpPr>
        <p:spPr>
          <a:xfrm>
            <a:off x="0" y="5733256"/>
            <a:ext cx="9144000" cy="1200329"/>
          </a:xfrm>
          <a:prstGeom prst="rect">
            <a:avLst/>
          </a:prstGeom>
          <a:noFill/>
        </p:spPr>
        <p:txBody>
          <a:bodyPr wrap="square" rtlCol="0">
            <a:spAutoFit/>
          </a:bodyPr>
          <a:lstStyle/>
          <a:p>
            <a:r>
              <a:rPr lang="en-GB" dirty="0" smtClean="0"/>
              <a:t>Out of the people who answered this question 85% selected “children and young people with language difficulties with an ECHP” as one of their answers. Only  17% selected the option “children and young people needing out of school provision” as one of their answers. </a:t>
            </a:r>
          </a:p>
          <a:p>
            <a:r>
              <a:rPr lang="en-GB" dirty="0" smtClean="0"/>
              <a:t> </a:t>
            </a:r>
            <a:endParaRPr lang="en-GB" dirty="0"/>
          </a:p>
        </p:txBody>
      </p:sp>
      <p:graphicFrame>
        <p:nvGraphicFramePr>
          <p:cNvPr id="5" name="Chart 4"/>
          <p:cNvGraphicFramePr/>
          <p:nvPr/>
        </p:nvGraphicFramePr>
        <p:xfrm>
          <a:off x="200574" y="1176337"/>
          <a:ext cx="8742852" cy="4505325"/>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88640"/>
            <a:ext cx="8856984" cy="1143000"/>
          </a:xfrm>
        </p:spPr>
        <p:txBody>
          <a:bodyPr>
            <a:noAutofit/>
          </a:bodyPr>
          <a:lstStyle/>
          <a:p>
            <a:pPr>
              <a:defRPr sz="1800" b="1" i="0" u="none" strike="noStrike" kern="1200" baseline="0">
                <a:solidFill>
                  <a:prstClr val="black"/>
                </a:solidFill>
                <a:latin typeface="+mn-lt"/>
                <a:ea typeface="+mn-ea"/>
                <a:cs typeface="+mn-cs"/>
              </a:defRPr>
            </a:pPr>
            <a:r>
              <a:rPr lang="en-GB" sz="3200" b="1" dirty="0" smtClean="0">
                <a:solidFill>
                  <a:prstClr val="black"/>
                </a:solidFill>
              </a:rPr>
              <a:t>Availability of speech and </a:t>
            </a:r>
            <a:br>
              <a:rPr lang="en-GB" sz="3200" b="1" dirty="0" smtClean="0">
                <a:solidFill>
                  <a:prstClr val="black"/>
                </a:solidFill>
              </a:rPr>
            </a:br>
            <a:r>
              <a:rPr lang="en-GB" sz="3200" b="1" dirty="0" smtClean="0">
                <a:solidFill>
                  <a:prstClr val="black"/>
                </a:solidFill>
              </a:rPr>
              <a:t>language therapy</a:t>
            </a:r>
            <a:endParaRPr lang="en-GB" sz="3200" b="1" dirty="0">
              <a:solidFill>
                <a:prstClr val="black"/>
              </a:solidFill>
              <a:latin typeface="+mn-lt"/>
              <a:ea typeface="+mn-ea"/>
              <a:cs typeface="+mn-cs"/>
            </a:endParaRPr>
          </a:p>
        </p:txBody>
      </p:sp>
      <p:graphicFrame>
        <p:nvGraphicFramePr>
          <p:cNvPr id="5" name="Chart 4"/>
          <p:cNvGraphicFramePr/>
          <p:nvPr/>
        </p:nvGraphicFramePr>
        <p:xfrm>
          <a:off x="1187624" y="1268760"/>
          <a:ext cx="7272808" cy="525658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260648"/>
            <a:ext cx="8856984" cy="1143000"/>
          </a:xfrm>
        </p:spPr>
        <p:txBody>
          <a:bodyPr>
            <a:noAutofit/>
          </a:bodyPr>
          <a:lstStyle/>
          <a:p>
            <a:pPr>
              <a:defRPr sz="1800" b="1" i="0" u="none" strike="noStrike" kern="1200" baseline="0">
                <a:solidFill>
                  <a:prstClr val="black"/>
                </a:solidFill>
                <a:latin typeface="+mn-lt"/>
                <a:ea typeface="+mn-ea"/>
                <a:cs typeface="+mn-cs"/>
              </a:defRPr>
            </a:pPr>
            <a:r>
              <a:rPr lang="en-GB" sz="2800" b="1" dirty="0" smtClean="0">
                <a:solidFill>
                  <a:prstClr val="black"/>
                </a:solidFill>
              </a:rPr>
              <a:t>Speech, language and communication</a:t>
            </a:r>
            <a:br>
              <a:rPr lang="en-GB" sz="2800" b="1" dirty="0" smtClean="0">
                <a:solidFill>
                  <a:prstClr val="black"/>
                </a:solidFill>
              </a:rPr>
            </a:br>
            <a:r>
              <a:rPr lang="en-GB" sz="2800" b="1" dirty="0" smtClean="0">
                <a:solidFill>
                  <a:prstClr val="black"/>
                </a:solidFill>
              </a:rPr>
              <a:t> in schools</a:t>
            </a:r>
            <a:r>
              <a:rPr lang="en-GB" sz="2800" b="1" dirty="0">
                <a:solidFill>
                  <a:prstClr val="black"/>
                </a:solidFill>
              </a:rPr>
              <a:t/>
            </a:r>
            <a:br>
              <a:rPr lang="en-GB" sz="2800" b="1" dirty="0">
                <a:solidFill>
                  <a:prstClr val="black"/>
                </a:solidFill>
              </a:rPr>
            </a:br>
            <a:endParaRPr lang="en-GB" sz="2800" b="1" dirty="0">
              <a:solidFill>
                <a:prstClr val="black"/>
              </a:solidFill>
            </a:endParaRPr>
          </a:p>
        </p:txBody>
      </p:sp>
      <p:graphicFrame>
        <p:nvGraphicFramePr>
          <p:cNvPr id="5" name="Chart 4"/>
          <p:cNvGraphicFramePr/>
          <p:nvPr/>
        </p:nvGraphicFramePr>
        <p:xfrm>
          <a:off x="1115616" y="1484784"/>
          <a:ext cx="6480719" cy="489654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88640"/>
            <a:ext cx="8856984" cy="1143000"/>
          </a:xfrm>
        </p:spPr>
        <p:txBody>
          <a:bodyPr>
            <a:noAutofit/>
          </a:bodyPr>
          <a:lstStyle/>
          <a:p>
            <a:pPr>
              <a:defRPr sz="1800" b="1" i="0" u="none" strike="noStrike" kern="1200" baseline="0">
                <a:solidFill>
                  <a:prstClr val="black"/>
                </a:solidFill>
                <a:latin typeface="+mn-lt"/>
                <a:ea typeface="+mn-ea"/>
                <a:cs typeface="+mn-cs"/>
              </a:defRPr>
            </a:pPr>
            <a:r>
              <a:rPr lang="en-GB" sz="2800" b="1" dirty="0" smtClean="0">
                <a:solidFill>
                  <a:prstClr val="black"/>
                </a:solidFill>
              </a:rPr>
              <a:t>Access to support for SLCN</a:t>
            </a:r>
            <a:r>
              <a:rPr lang="en-GB" sz="1800" b="1" dirty="0"/>
              <a:t/>
            </a:r>
            <a:br>
              <a:rPr lang="en-GB" sz="1800" b="1" dirty="0"/>
            </a:br>
            <a:endParaRPr lang="en-GB" sz="2800" b="1" dirty="0">
              <a:solidFill>
                <a:prstClr val="black"/>
              </a:solidFill>
            </a:endParaRPr>
          </a:p>
        </p:txBody>
      </p:sp>
      <p:sp>
        <p:nvSpPr>
          <p:cNvPr id="7" name="TextBox 6"/>
          <p:cNvSpPr txBox="1"/>
          <p:nvPr/>
        </p:nvSpPr>
        <p:spPr>
          <a:xfrm>
            <a:off x="395536" y="5934670"/>
            <a:ext cx="8208912" cy="923330"/>
          </a:xfrm>
          <a:prstGeom prst="rect">
            <a:avLst/>
          </a:prstGeom>
          <a:noFill/>
        </p:spPr>
        <p:txBody>
          <a:bodyPr wrap="square" rtlCol="0">
            <a:spAutoFit/>
          </a:bodyPr>
          <a:lstStyle/>
          <a:p>
            <a:r>
              <a:rPr lang="en-GB" dirty="0" smtClean="0"/>
              <a:t>72% of </a:t>
            </a:r>
            <a:r>
              <a:rPr lang="en-GB" dirty="0"/>
              <a:t>participants </a:t>
            </a:r>
            <a:r>
              <a:rPr lang="en-GB" dirty="0" smtClean="0"/>
              <a:t>who answered this question selected “all </a:t>
            </a:r>
            <a:r>
              <a:rPr lang="en-GB" dirty="0"/>
              <a:t>children, </a:t>
            </a:r>
            <a:r>
              <a:rPr lang="en-GB" dirty="0" smtClean="0"/>
              <a:t>have equal access to SLCN support” as one of their answers. </a:t>
            </a:r>
            <a:endParaRPr lang="en-GB" dirty="0"/>
          </a:p>
          <a:p>
            <a:r>
              <a:rPr lang="en-GB" dirty="0" smtClean="0"/>
              <a:t> </a:t>
            </a:r>
            <a:endParaRPr lang="en-GB" dirty="0"/>
          </a:p>
        </p:txBody>
      </p:sp>
      <p:graphicFrame>
        <p:nvGraphicFramePr>
          <p:cNvPr id="5" name="Chart 4"/>
          <p:cNvGraphicFramePr/>
          <p:nvPr/>
        </p:nvGraphicFramePr>
        <p:xfrm>
          <a:off x="467544" y="1196752"/>
          <a:ext cx="8280920" cy="482453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76672"/>
            <a:ext cx="8856984" cy="1143000"/>
          </a:xfrm>
        </p:spPr>
        <p:txBody>
          <a:bodyPr>
            <a:noAutofit/>
          </a:bodyPr>
          <a:lstStyle/>
          <a:p>
            <a:pPr>
              <a:defRPr sz="1800" b="1" i="0" u="none" strike="noStrike" kern="1200" baseline="0">
                <a:solidFill>
                  <a:prstClr val="black"/>
                </a:solidFill>
                <a:latin typeface="+mn-lt"/>
                <a:ea typeface="+mn-ea"/>
                <a:cs typeface="+mn-cs"/>
              </a:defRPr>
            </a:pPr>
            <a:r>
              <a:rPr lang="en-GB" sz="2800" b="1" dirty="0" smtClean="0">
                <a:solidFill>
                  <a:prstClr val="black"/>
                </a:solidFill>
              </a:rPr>
              <a:t>Collecting and using evidence</a:t>
            </a:r>
            <a:br>
              <a:rPr lang="en-GB" sz="2800" b="1" dirty="0" smtClean="0">
                <a:solidFill>
                  <a:prstClr val="black"/>
                </a:solidFill>
              </a:rPr>
            </a:br>
            <a:endParaRPr lang="en-GB" sz="2800" b="1" dirty="0">
              <a:solidFill>
                <a:prstClr val="black"/>
              </a:solidFill>
            </a:endParaRPr>
          </a:p>
        </p:txBody>
      </p:sp>
      <p:graphicFrame>
        <p:nvGraphicFramePr>
          <p:cNvPr id="5" name="Chart 4"/>
          <p:cNvGraphicFramePr/>
          <p:nvPr/>
        </p:nvGraphicFramePr>
        <p:xfrm>
          <a:off x="899592" y="1484784"/>
          <a:ext cx="7128792" cy="482453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88640"/>
            <a:ext cx="8856984" cy="1143000"/>
          </a:xfrm>
        </p:spPr>
        <p:txBody>
          <a:bodyPr>
            <a:noAutofit/>
          </a:bodyPr>
          <a:lstStyle/>
          <a:p>
            <a:pPr>
              <a:defRPr sz="1800" b="1" i="0" u="none" strike="noStrike" kern="1200" baseline="0">
                <a:solidFill>
                  <a:prstClr val="black"/>
                </a:solidFill>
                <a:latin typeface="+mn-lt"/>
                <a:ea typeface="+mn-ea"/>
                <a:cs typeface="+mn-cs"/>
              </a:defRPr>
            </a:pPr>
            <a:r>
              <a:rPr lang="en-GB" sz="2800" b="1" dirty="0" smtClean="0">
                <a:solidFill>
                  <a:prstClr val="black"/>
                </a:solidFill>
              </a:rPr>
              <a:t>Improving outcomes for children </a:t>
            </a:r>
            <a:br>
              <a:rPr lang="en-GB" sz="2800" b="1" dirty="0" smtClean="0">
                <a:solidFill>
                  <a:prstClr val="black"/>
                </a:solidFill>
              </a:rPr>
            </a:br>
            <a:r>
              <a:rPr lang="en-GB" sz="2800" b="1" dirty="0" smtClean="0">
                <a:solidFill>
                  <a:prstClr val="black"/>
                </a:solidFill>
              </a:rPr>
              <a:t>and </a:t>
            </a:r>
            <a:r>
              <a:rPr lang="en-GB" sz="2800" b="1" dirty="0">
                <a:solidFill>
                  <a:prstClr val="black"/>
                </a:solidFill>
              </a:rPr>
              <a:t>young </a:t>
            </a:r>
            <a:r>
              <a:rPr lang="en-GB" sz="2800" b="1" dirty="0" smtClean="0">
                <a:solidFill>
                  <a:prstClr val="black"/>
                </a:solidFill>
              </a:rPr>
              <a:t>people</a:t>
            </a:r>
            <a:br>
              <a:rPr lang="en-GB" sz="2800" b="1" dirty="0" smtClean="0">
                <a:solidFill>
                  <a:prstClr val="black"/>
                </a:solidFill>
              </a:rPr>
            </a:br>
            <a:endParaRPr lang="en-GB" sz="2800" b="1" dirty="0">
              <a:solidFill>
                <a:prstClr val="black"/>
              </a:solidFill>
            </a:endParaRPr>
          </a:p>
        </p:txBody>
      </p:sp>
      <p:graphicFrame>
        <p:nvGraphicFramePr>
          <p:cNvPr id="6" name="Chart 5"/>
          <p:cNvGraphicFramePr/>
          <p:nvPr/>
        </p:nvGraphicFramePr>
        <p:xfrm>
          <a:off x="1115616" y="1160748"/>
          <a:ext cx="6912768" cy="500455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88640"/>
            <a:ext cx="8856984" cy="1143000"/>
          </a:xfrm>
        </p:spPr>
        <p:txBody>
          <a:bodyPr>
            <a:noAutofit/>
          </a:bodyPr>
          <a:lstStyle/>
          <a:p>
            <a:r>
              <a:rPr lang="en-GB" sz="3200" b="1" dirty="0" smtClean="0"/>
              <a:t>Involving parents: local area planning</a:t>
            </a:r>
            <a:endParaRPr lang="en-GB" sz="3200" b="1" dirty="0"/>
          </a:p>
        </p:txBody>
      </p:sp>
      <p:graphicFrame>
        <p:nvGraphicFramePr>
          <p:cNvPr id="5" name="Chart 4"/>
          <p:cNvGraphicFramePr/>
          <p:nvPr/>
        </p:nvGraphicFramePr>
        <p:xfrm>
          <a:off x="791580" y="1304764"/>
          <a:ext cx="7560840" cy="457250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600" b="1" dirty="0" smtClean="0"/>
              <a:t>Role</a:t>
            </a:r>
            <a:endParaRPr lang="en-GB" sz="3600" b="1" dirty="0"/>
          </a:p>
        </p:txBody>
      </p:sp>
      <p:graphicFrame>
        <p:nvGraphicFramePr>
          <p:cNvPr id="5" name="Chart 4"/>
          <p:cNvGraphicFramePr/>
          <p:nvPr/>
        </p:nvGraphicFramePr>
        <p:xfrm>
          <a:off x="251520" y="2060848"/>
          <a:ext cx="8640960" cy="4505325"/>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88640"/>
            <a:ext cx="8856984" cy="1143000"/>
          </a:xfrm>
        </p:spPr>
        <p:txBody>
          <a:bodyPr>
            <a:noAutofit/>
          </a:bodyPr>
          <a:lstStyle/>
          <a:p>
            <a:r>
              <a:rPr lang="en-GB" sz="3200" b="1" dirty="0" smtClean="0"/>
              <a:t>Involving parents: support for </a:t>
            </a:r>
            <a:br>
              <a:rPr lang="en-GB" sz="3200" b="1" dirty="0" smtClean="0"/>
            </a:br>
            <a:r>
              <a:rPr lang="en-GB" sz="3200" b="1" dirty="0" smtClean="0"/>
              <a:t>their child</a:t>
            </a:r>
            <a:endParaRPr lang="en-GB" sz="3200" b="1" dirty="0"/>
          </a:p>
        </p:txBody>
      </p:sp>
      <p:graphicFrame>
        <p:nvGraphicFramePr>
          <p:cNvPr id="6" name="Chart 5"/>
          <p:cNvGraphicFramePr/>
          <p:nvPr/>
        </p:nvGraphicFramePr>
        <p:xfrm>
          <a:off x="1259632" y="1556792"/>
          <a:ext cx="7128792" cy="453650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404664"/>
            <a:ext cx="8856984" cy="1143000"/>
          </a:xfrm>
        </p:spPr>
        <p:txBody>
          <a:bodyPr>
            <a:noAutofit/>
          </a:bodyPr>
          <a:lstStyle/>
          <a:p>
            <a:pPr>
              <a:defRPr sz="1800" b="1" i="0" u="none" strike="noStrike" kern="1200" baseline="0">
                <a:solidFill>
                  <a:prstClr val="black"/>
                </a:solidFill>
                <a:latin typeface="+mn-lt"/>
                <a:ea typeface="+mn-ea"/>
                <a:cs typeface="+mn-cs"/>
              </a:defRPr>
            </a:pPr>
            <a:r>
              <a:rPr lang="en-GB" sz="3200" b="1" dirty="0" smtClean="0">
                <a:solidFill>
                  <a:prstClr val="black"/>
                </a:solidFill>
              </a:rPr>
              <a:t>Involving children and young people:</a:t>
            </a:r>
            <a:br>
              <a:rPr lang="en-GB" sz="3200" b="1" dirty="0" smtClean="0">
                <a:solidFill>
                  <a:prstClr val="black"/>
                </a:solidFill>
              </a:rPr>
            </a:br>
            <a:r>
              <a:rPr lang="en-GB" sz="3200" b="1" dirty="0" smtClean="0">
                <a:solidFill>
                  <a:prstClr val="black"/>
                </a:solidFill>
              </a:rPr>
              <a:t>planning support</a:t>
            </a:r>
            <a:r>
              <a:rPr lang="en-GB" sz="1800" b="1" dirty="0"/>
              <a:t/>
            </a:r>
            <a:br>
              <a:rPr lang="en-GB" sz="1800" b="1" dirty="0"/>
            </a:br>
            <a:endParaRPr lang="en-GB" sz="2800" b="1" dirty="0">
              <a:solidFill>
                <a:prstClr val="black"/>
              </a:solidFill>
            </a:endParaRPr>
          </a:p>
        </p:txBody>
      </p:sp>
      <p:graphicFrame>
        <p:nvGraphicFramePr>
          <p:cNvPr id="5" name="Chart 4"/>
          <p:cNvGraphicFramePr/>
          <p:nvPr/>
        </p:nvGraphicFramePr>
        <p:xfrm>
          <a:off x="1691680" y="1484784"/>
          <a:ext cx="6264696" cy="482453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88640"/>
            <a:ext cx="8856984" cy="1143000"/>
          </a:xfrm>
        </p:spPr>
        <p:txBody>
          <a:bodyPr>
            <a:noAutofit/>
          </a:bodyPr>
          <a:lstStyle/>
          <a:p>
            <a:pPr>
              <a:defRPr sz="1800" b="1" i="0" u="none" strike="noStrike" kern="1200" baseline="0">
                <a:solidFill>
                  <a:prstClr val="black"/>
                </a:solidFill>
                <a:latin typeface="+mn-lt"/>
                <a:ea typeface="+mn-ea"/>
                <a:cs typeface="+mn-cs"/>
              </a:defRPr>
            </a:pPr>
            <a:r>
              <a:rPr lang="en-GB" sz="3200" b="1" dirty="0" smtClean="0">
                <a:solidFill>
                  <a:prstClr val="black"/>
                </a:solidFill>
              </a:rPr>
              <a:t>Central </a:t>
            </a:r>
            <a:r>
              <a:rPr lang="en-GB" sz="3200" b="1" dirty="0">
                <a:solidFill>
                  <a:prstClr val="black"/>
                </a:solidFill>
              </a:rPr>
              <a:t>Government’s </a:t>
            </a:r>
            <a:r>
              <a:rPr lang="en-GB" sz="3200" b="1" dirty="0" smtClean="0">
                <a:solidFill>
                  <a:prstClr val="black"/>
                </a:solidFill>
              </a:rPr>
              <a:t>contribution</a:t>
            </a:r>
            <a:endParaRPr lang="en-GB" sz="3200" b="1" dirty="0">
              <a:solidFill>
                <a:prstClr val="black"/>
              </a:solidFill>
            </a:endParaRPr>
          </a:p>
        </p:txBody>
      </p:sp>
      <p:graphicFrame>
        <p:nvGraphicFramePr>
          <p:cNvPr id="5" name="Chart 4"/>
          <p:cNvGraphicFramePr/>
          <p:nvPr/>
        </p:nvGraphicFramePr>
        <p:xfrm>
          <a:off x="899592" y="1340768"/>
          <a:ext cx="7272808" cy="511256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600" b="1" dirty="0" smtClean="0"/>
              <a:t>Local priorities</a:t>
            </a:r>
            <a:endParaRPr lang="en-GB" sz="3600" b="1" dirty="0"/>
          </a:p>
        </p:txBody>
      </p:sp>
      <p:sp>
        <p:nvSpPr>
          <p:cNvPr id="7" name="Rectangle 6"/>
          <p:cNvSpPr/>
          <p:nvPr/>
        </p:nvSpPr>
        <p:spPr>
          <a:xfrm>
            <a:off x="323528" y="5733256"/>
            <a:ext cx="8424936" cy="923330"/>
          </a:xfrm>
          <a:prstGeom prst="rect">
            <a:avLst/>
          </a:prstGeom>
        </p:spPr>
        <p:txBody>
          <a:bodyPr wrap="square">
            <a:spAutoFit/>
          </a:bodyPr>
          <a:lstStyle/>
          <a:p>
            <a:r>
              <a:rPr lang="en-GB" dirty="0" smtClean="0"/>
              <a:t>65% </a:t>
            </a:r>
            <a:r>
              <a:rPr lang="en-GB" dirty="0"/>
              <a:t>of people who answered this </a:t>
            </a:r>
            <a:r>
              <a:rPr lang="en-GB" dirty="0" smtClean="0"/>
              <a:t>question </a:t>
            </a:r>
            <a:r>
              <a:rPr lang="en-GB" dirty="0"/>
              <a:t>felt that </a:t>
            </a:r>
            <a:r>
              <a:rPr lang="en-GB" dirty="0" smtClean="0"/>
              <a:t>speech, language and communication </a:t>
            </a:r>
            <a:r>
              <a:rPr lang="en-GB" dirty="0"/>
              <a:t>was one of many competing priorities for their local </a:t>
            </a:r>
            <a:r>
              <a:rPr lang="en-GB" dirty="0" smtClean="0"/>
              <a:t>area. 19% felt it was a high priority. </a:t>
            </a:r>
            <a:endParaRPr lang="en-GB" dirty="0"/>
          </a:p>
        </p:txBody>
      </p:sp>
      <p:graphicFrame>
        <p:nvGraphicFramePr>
          <p:cNvPr id="6" name="Chart 5"/>
          <p:cNvGraphicFramePr/>
          <p:nvPr/>
        </p:nvGraphicFramePr>
        <p:xfrm>
          <a:off x="251520" y="1556792"/>
          <a:ext cx="8568952" cy="4505325"/>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200" b="1" dirty="0" smtClean="0"/>
              <a:t>Area-wide strategic planning  </a:t>
            </a:r>
            <a:endParaRPr lang="en-GB" sz="3200" b="1" dirty="0"/>
          </a:p>
        </p:txBody>
      </p:sp>
      <p:sp>
        <p:nvSpPr>
          <p:cNvPr id="2049" name="Rectangle 1"/>
          <p:cNvSpPr>
            <a:spLocks noChangeArrowheads="1"/>
          </p:cNvSpPr>
          <p:nvPr/>
        </p:nvSpPr>
        <p:spPr bwMode="auto">
          <a:xfrm>
            <a:off x="179512" y="5805264"/>
            <a:ext cx="8964488"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Nearly half (43%) of the people who answered this question did not know whether or not there was a strategic plan for speech, language and communication in their area. </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6" name="Chart 5"/>
          <p:cNvGraphicFramePr/>
          <p:nvPr/>
        </p:nvGraphicFramePr>
        <p:xfrm>
          <a:off x="323528" y="1556792"/>
          <a:ext cx="8280920" cy="4505325"/>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8229600" cy="1143000"/>
          </a:xfrm>
        </p:spPr>
        <p:txBody>
          <a:bodyPr>
            <a:noAutofit/>
          </a:bodyPr>
          <a:lstStyle/>
          <a:p>
            <a:r>
              <a:rPr lang="en-GB" sz="3200" b="1" dirty="0" smtClean="0"/>
              <a:t>Overall </a:t>
            </a:r>
            <a:r>
              <a:rPr lang="en-GB" sz="3200" b="1" dirty="0"/>
              <a:t>responsibility for </a:t>
            </a:r>
            <a:r>
              <a:rPr lang="en-GB" sz="3200" b="1" dirty="0" smtClean="0"/>
              <a:t/>
            </a:r>
            <a:br>
              <a:rPr lang="en-GB" sz="3200" b="1" dirty="0" smtClean="0"/>
            </a:br>
            <a:r>
              <a:rPr lang="en-GB" sz="3200" b="1" dirty="0" smtClean="0"/>
              <a:t>speech</a:t>
            </a:r>
            <a:r>
              <a:rPr lang="en-GB" sz="3200" b="1" dirty="0"/>
              <a:t>, language and </a:t>
            </a:r>
            <a:r>
              <a:rPr lang="en-GB" sz="3200" b="1" dirty="0" smtClean="0"/>
              <a:t>communication</a:t>
            </a:r>
            <a:endParaRPr lang="en-GB" sz="3200" b="1" dirty="0"/>
          </a:p>
        </p:txBody>
      </p:sp>
      <p:graphicFrame>
        <p:nvGraphicFramePr>
          <p:cNvPr id="5" name="Chart 4"/>
          <p:cNvGraphicFramePr/>
          <p:nvPr/>
        </p:nvGraphicFramePr>
        <p:xfrm>
          <a:off x="827584" y="1628800"/>
          <a:ext cx="7776864" cy="482453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32656"/>
            <a:ext cx="9144000" cy="1143000"/>
          </a:xfrm>
        </p:spPr>
        <p:txBody>
          <a:bodyPr>
            <a:noAutofit/>
          </a:bodyPr>
          <a:lstStyle/>
          <a:p>
            <a:r>
              <a:rPr lang="en-GB" sz="3200" b="1" dirty="0" smtClean="0"/>
              <a:t>Expertise of school </a:t>
            </a:r>
            <a:r>
              <a:rPr lang="en-GB" sz="3200" b="1" dirty="0"/>
              <a:t>and </a:t>
            </a:r>
            <a:r>
              <a:rPr lang="en-GB" sz="3200" b="1" dirty="0" smtClean="0"/>
              <a:t/>
            </a:r>
            <a:br>
              <a:rPr lang="en-GB" sz="3200" b="1" dirty="0" smtClean="0"/>
            </a:br>
            <a:r>
              <a:rPr lang="en-GB" sz="3200" b="1" dirty="0" smtClean="0"/>
              <a:t>early </a:t>
            </a:r>
            <a:r>
              <a:rPr lang="en-GB" sz="3200" b="1" dirty="0"/>
              <a:t>years </a:t>
            </a:r>
            <a:r>
              <a:rPr lang="en-GB" sz="3200" b="1" dirty="0" smtClean="0"/>
              <a:t>staff</a:t>
            </a:r>
            <a:endParaRPr lang="en-GB" sz="3200" b="1" dirty="0"/>
          </a:p>
        </p:txBody>
      </p:sp>
      <p:graphicFrame>
        <p:nvGraphicFramePr>
          <p:cNvPr id="6" name="Chart 5"/>
          <p:cNvGraphicFramePr/>
          <p:nvPr/>
        </p:nvGraphicFramePr>
        <p:xfrm>
          <a:off x="899592" y="1556792"/>
          <a:ext cx="7560840" cy="460851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0688"/>
            <a:ext cx="9144000" cy="1143000"/>
          </a:xfrm>
        </p:spPr>
        <p:txBody>
          <a:bodyPr>
            <a:noAutofit/>
          </a:bodyPr>
          <a:lstStyle/>
          <a:p>
            <a:r>
              <a:rPr lang="en-GB" sz="3200" b="1" dirty="0" smtClean="0"/>
              <a:t>Expertise of others in the </a:t>
            </a:r>
            <a:br>
              <a:rPr lang="en-GB" sz="3200" b="1" dirty="0" smtClean="0"/>
            </a:br>
            <a:r>
              <a:rPr lang="en-GB" sz="3200" b="1" dirty="0" smtClean="0"/>
              <a:t>children's workforce </a:t>
            </a:r>
            <a:r>
              <a:rPr lang="en-GB" sz="2800" b="1" dirty="0" smtClean="0"/>
              <a:t/>
            </a:r>
            <a:br>
              <a:rPr lang="en-GB" sz="2800" b="1" dirty="0" smtClean="0"/>
            </a:br>
            <a:endParaRPr lang="en-GB" sz="2800" dirty="0"/>
          </a:p>
        </p:txBody>
      </p:sp>
      <p:graphicFrame>
        <p:nvGraphicFramePr>
          <p:cNvPr id="5" name="Chart 4"/>
          <p:cNvGraphicFramePr/>
          <p:nvPr/>
        </p:nvGraphicFramePr>
        <p:xfrm>
          <a:off x="539552" y="1556792"/>
          <a:ext cx="7848872" cy="489654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32656"/>
            <a:ext cx="9144000" cy="1143000"/>
          </a:xfrm>
        </p:spPr>
        <p:txBody>
          <a:bodyPr>
            <a:noAutofit/>
          </a:bodyPr>
          <a:lstStyle/>
          <a:p>
            <a:r>
              <a:rPr lang="en-GB" sz="3200" b="1" dirty="0" smtClean="0"/>
              <a:t>Access to speech and </a:t>
            </a:r>
            <a:br>
              <a:rPr lang="en-GB" sz="3200" b="1" dirty="0" smtClean="0"/>
            </a:br>
            <a:r>
              <a:rPr lang="en-GB" sz="3200" b="1" dirty="0" smtClean="0"/>
              <a:t>language training </a:t>
            </a:r>
            <a:endParaRPr lang="en-GB" sz="3200" b="1" dirty="0"/>
          </a:p>
        </p:txBody>
      </p:sp>
      <p:graphicFrame>
        <p:nvGraphicFramePr>
          <p:cNvPr id="5" name="Chart 4"/>
          <p:cNvGraphicFramePr/>
          <p:nvPr/>
        </p:nvGraphicFramePr>
        <p:xfrm>
          <a:off x="1115616" y="1772816"/>
          <a:ext cx="6722690" cy="432048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88640"/>
            <a:ext cx="9144000" cy="1143000"/>
          </a:xfrm>
        </p:spPr>
        <p:txBody>
          <a:bodyPr>
            <a:noAutofit/>
          </a:bodyPr>
          <a:lstStyle/>
          <a:p>
            <a:r>
              <a:rPr lang="en-GB" sz="3200" b="1" dirty="0" smtClean="0"/>
              <a:t>Working together</a:t>
            </a:r>
            <a:endParaRPr lang="en-GB" sz="3200" b="1" dirty="0"/>
          </a:p>
        </p:txBody>
      </p:sp>
      <p:graphicFrame>
        <p:nvGraphicFramePr>
          <p:cNvPr id="5" name="Chart 4"/>
          <p:cNvGraphicFramePr/>
          <p:nvPr/>
        </p:nvGraphicFramePr>
        <p:xfrm>
          <a:off x="1043608" y="1484784"/>
          <a:ext cx="6840760" cy="460851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883</TotalTime>
  <Words>816</Words>
  <Application>Microsoft Office PowerPoint</Application>
  <PresentationFormat>On-screen Show (4:3)</PresentationFormat>
  <Paragraphs>63</Paragraphs>
  <Slides>22</Slides>
  <Notes>2</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Bercow: 10 Years On</vt:lpstr>
      <vt:lpstr>Role</vt:lpstr>
      <vt:lpstr>Local priorities</vt:lpstr>
      <vt:lpstr>Area-wide strategic planning  </vt:lpstr>
      <vt:lpstr>Overall responsibility for  speech, language and communication</vt:lpstr>
      <vt:lpstr>Expertise of school and  early years staff</vt:lpstr>
      <vt:lpstr>Expertise of others in the  children's workforce  </vt:lpstr>
      <vt:lpstr>Access to speech and  language training </vt:lpstr>
      <vt:lpstr>Working together</vt:lpstr>
      <vt:lpstr>Understanding of commissioners</vt:lpstr>
      <vt:lpstr>Prioritisation of resources: age</vt:lpstr>
      <vt:lpstr>Prioritisation of resources: type</vt:lpstr>
      <vt:lpstr>Range of support</vt:lpstr>
      <vt:lpstr>Availability of speech and  language therapy</vt:lpstr>
      <vt:lpstr>Speech, language and communication  in schools </vt:lpstr>
      <vt:lpstr>Access to support for SLCN </vt:lpstr>
      <vt:lpstr>Collecting and using evidence </vt:lpstr>
      <vt:lpstr>Improving outcomes for children  and young people </vt:lpstr>
      <vt:lpstr>Involving parents: local area planning</vt:lpstr>
      <vt:lpstr>Involving parents: support for  their child</vt:lpstr>
      <vt:lpstr>Involving children and young people: planning support </vt:lpstr>
      <vt:lpstr>Central Government’s contribution</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Bercow: 10 Years On</dc:title>
  <dc:creator>Rachael Black</dc:creator>
  <cp:lastModifiedBy>mgrist</cp:lastModifiedBy>
  <cp:revision>88</cp:revision>
  <dcterms:created xsi:type="dcterms:W3CDTF">2017-02-09T11:31:44Z</dcterms:created>
  <dcterms:modified xsi:type="dcterms:W3CDTF">2018-02-27T14:34:10Z</dcterms:modified>
</cp:coreProperties>
</file>